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8" r:id="rId5"/>
    <p:sldId id="266" r:id="rId6"/>
    <p:sldId id="267" r:id="rId7"/>
    <p:sldId id="269" r:id="rId8"/>
    <p:sldId id="263" r:id="rId9"/>
    <p:sldId id="264" r:id="rId10"/>
    <p:sldId id="270" r:id="rId11"/>
    <p:sldId id="271" r:id="rId12"/>
    <p:sldId id="272" r:id="rId13"/>
    <p:sldId id="265" r:id="rId14"/>
    <p:sldId id="273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2" r:id="rId23"/>
    <p:sldId id="283" r:id="rId24"/>
    <p:sldId id="280" r:id="rId25"/>
    <p:sldId id="281" r:id="rId26"/>
  </p:sldIdLst>
  <p:sldSz cx="9144000" cy="6858000" type="screen4x3"/>
  <p:notesSz cx="7086600" cy="1021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10540"/>
          </a:xfrm>
          <a:prstGeom prst="rect">
            <a:avLst/>
          </a:prstGeom>
        </p:spPr>
        <p:txBody>
          <a:bodyPr vert="horz" lIns="98837" tIns="49419" rIns="98837" bIns="49419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510540"/>
          </a:xfrm>
          <a:prstGeom prst="rect">
            <a:avLst/>
          </a:prstGeom>
        </p:spPr>
        <p:txBody>
          <a:bodyPr vert="horz" lIns="98837" tIns="49419" rIns="98837" bIns="49419" rtlCol="0"/>
          <a:lstStyle>
            <a:lvl1pPr algn="r">
              <a:defRPr sz="1300"/>
            </a:lvl1pPr>
          </a:lstStyle>
          <a:p>
            <a:fld id="{C5C6BD6E-0C47-42D2-BB64-3655FF3AC449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5175"/>
            <a:ext cx="5105400" cy="3829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837" tIns="49419" rIns="98837" bIns="4941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850130"/>
            <a:ext cx="5669280" cy="4594860"/>
          </a:xfrm>
          <a:prstGeom prst="rect">
            <a:avLst/>
          </a:prstGeom>
        </p:spPr>
        <p:txBody>
          <a:bodyPr vert="horz" lIns="98837" tIns="49419" rIns="98837" bIns="494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98488"/>
            <a:ext cx="3070860" cy="510540"/>
          </a:xfrm>
          <a:prstGeom prst="rect">
            <a:avLst/>
          </a:prstGeom>
        </p:spPr>
        <p:txBody>
          <a:bodyPr vert="horz" lIns="98837" tIns="49419" rIns="98837" bIns="49419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9698488"/>
            <a:ext cx="3070860" cy="510540"/>
          </a:xfrm>
          <a:prstGeom prst="rect">
            <a:avLst/>
          </a:prstGeom>
        </p:spPr>
        <p:txBody>
          <a:bodyPr vert="horz" lIns="98837" tIns="49419" rIns="98837" bIns="49419" rtlCol="0" anchor="b"/>
          <a:lstStyle>
            <a:lvl1pPr algn="r">
              <a:defRPr sz="1300"/>
            </a:lvl1pPr>
          </a:lstStyle>
          <a:p>
            <a:fld id="{CCB19DAA-DA6E-4032-BA43-A91EE3883D3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9DAA-DA6E-4032-BA43-A91EE3883D33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CD696-1F40-4CCD-8D5D-A6B43CC6E2E7}" type="datetimeFigureOut">
              <a:rPr lang="en-US" smtClean="0"/>
              <a:pPr/>
              <a:t>8/16/2015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159B-0E82-405E-9277-3D844F265B66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ikieducator.org/Biology_in_elementary_schoo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asis.col.org/handle/11599/375" TargetMode="External"/><Relationship Id="rId2" Type="http://schemas.openxmlformats.org/officeDocument/2006/relationships/hyperlink" Target="http://www.unesco.org/new/en/communication-and-information/access-to-knowledge/open-educational-resources/what-are-open-educational-resources-o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English_Paris_OER_Declaration.pdf" TargetMode="External"/><Relationship Id="rId4" Type="http://schemas.openxmlformats.org/officeDocument/2006/relationships/hyperlink" Target="http://www.capetowndeclaration.org/read-the-declar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ikieducator.org/OERF:Hom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en.marovo.org/index.php?title=Main_P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educator.org/OERF:FAQs/Open_Education_Resources/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file:///E:\VirtualBox\VirtualBox.ex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Why%20Open%20Education%20Matters-HD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new/fileadmin/MULTIMEDIA/HQ/CI/WPFD2009/English_Declaration.html" TargetMode="External"/><Relationship Id="rId2" Type="http://schemas.openxmlformats.org/officeDocument/2006/relationships/hyperlink" Target="http://www.unesco.org/iiep/virtualuniversity/forumsfiche.php?queryforumspages_id=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185863"/>
            <a:ext cx="81708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hlinkClick r:id="rId2"/>
              </a:rPr>
              <a:t>Biology in elementary schools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 Free and open courses (link to COP page)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The e-books in your collection (link to </a:t>
            </a:r>
            <a:r>
              <a:rPr lang="en-NZ" dirty="0" err="1" smtClean="0"/>
              <a:t>ebooks</a:t>
            </a:r>
            <a:r>
              <a:rPr lang="en-NZ" dirty="0" smtClean="0"/>
              <a:t>)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6072230" cy="231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86380" y="585789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From Wikipedia (itself an OER)</a:t>
            </a:r>
            <a:endParaRPr lang="en-NZ" dirty="0"/>
          </a:p>
        </p:txBody>
      </p:sp>
      <p:sp>
        <p:nvSpPr>
          <p:cNvPr id="4100" name="AutoShape 4" descr="https://upload.wikimedia.org/wikipedia/commons/thumb/b/b0/Copyright.svg/197px-Copyrigh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142984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upload.wikimedia.org/wikipedia/commons/thumb/8/8b/Copyleft.svg/2000px-Copyleft.svg.png"/>
          <p:cNvSpPr>
            <a:spLocks noChangeAspect="1" noChangeArrowheads="1"/>
          </p:cNvSpPr>
          <p:nvPr/>
        </p:nvSpPr>
        <p:spPr bwMode="auto">
          <a:xfrm>
            <a:off x="155575" y="-3062288"/>
            <a:ext cx="6381750" cy="638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5" name="Picture 4" descr="2000px-Copylef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2714644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182" y="285728"/>
            <a:ext cx="47863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err="1" smtClean="0"/>
              <a:t>Copyleft</a:t>
            </a:r>
            <a:endParaRPr lang="en-NZ" sz="2000" dirty="0"/>
          </a:p>
          <a:p>
            <a:r>
              <a:rPr lang="en-NZ" sz="2000" dirty="0" smtClean="0"/>
              <a:t/>
            </a:r>
            <a:br>
              <a:rPr lang="en-NZ" sz="2000" dirty="0" smtClean="0"/>
            </a:br>
            <a:r>
              <a:rPr lang="en-NZ" sz="2400" dirty="0" smtClean="0"/>
              <a:t>In contrast, under </a:t>
            </a:r>
            <a:r>
              <a:rPr lang="en-NZ" sz="2400" b="1" dirty="0" err="1" smtClean="0"/>
              <a:t>copyleft</a:t>
            </a:r>
            <a:r>
              <a:rPr lang="en-NZ" sz="2400" dirty="0" smtClean="0"/>
              <a:t>, an author may give every person who receives a copy of the work permission to reproduce, adapt, or distribute it, </a:t>
            </a:r>
          </a:p>
          <a:p>
            <a:endParaRPr lang="en-NZ" sz="2400" dirty="0"/>
          </a:p>
          <a:p>
            <a:r>
              <a:rPr lang="en-NZ" sz="2400" dirty="0" smtClean="0"/>
              <a:t>…with the accompanying requirement that any resulting copies or adaptations are also bound by the same licensing agreement.</a:t>
            </a:r>
          </a:p>
          <a:p>
            <a:endParaRPr lang="en-NZ" sz="2000" dirty="0"/>
          </a:p>
          <a:p>
            <a:r>
              <a:rPr lang="en-NZ" sz="2000" dirty="0" smtClean="0"/>
              <a:t>(Wikipedia)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Open Content Licensing </a:t>
            </a:r>
            <a:r>
              <a:rPr lang="en-US" dirty="0"/>
              <a:t>(OCL) </a:t>
            </a:r>
            <a:r>
              <a:rPr lang="en-US" dirty="0" smtClean="0"/>
              <a:t>schemes: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Public Domain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4800" b="1" i="1" dirty="0" smtClean="0">
                <a:solidFill>
                  <a:srgbClr val="FF0000"/>
                </a:solidFill>
              </a:rPr>
              <a:t>Creative </a:t>
            </a:r>
            <a:r>
              <a:rPr lang="en-US" sz="4800" b="1" i="1" dirty="0">
                <a:solidFill>
                  <a:srgbClr val="FF0000"/>
                </a:solidFill>
              </a:rPr>
              <a:t>Commons </a:t>
            </a:r>
            <a:r>
              <a:rPr lang="en-US" sz="4800" b="1" dirty="0">
                <a:solidFill>
                  <a:srgbClr val="FF0000"/>
                </a:solidFill>
              </a:rPr>
              <a:t>(CC</a:t>
            </a:r>
            <a:r>
              <a:rPr lang="en-US" sz="4800" b="1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i="1" dirty="0">
                <a:solidFill>
                  <a:srgbClr val="FF0000"/>
                </a:solidFill>
              </a:rPr>
              <a:t>GNU Free Documentation </a:t>
            </a:r>
            <a:r>
              <a:rPr lang="en-US" i="1" dirty="0" smtClean="0">
                <a:solidFill>
                  <a:srgbClr val="FF0000"/>
                </a:solidFill>
              </a:rPr>
              <a:t>Licensing</a:t>
            </a:r>
          </a:p>
          <a:p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Other regional or institutional licenses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smtClean="0"/>
              <a:t>BC Commons (discontinued)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2532" name="Picture 4" descr="http://ts1.mm.bing.net/th?id=H.5045668474782192&amp;pid=15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038600"/>
            <a:ext cx="1171106" cy="1143000"/>
          </a:xfrm>
          <a:prstGeom prst="rect">
            <a:avLst/>
          </a:prstGeom>
          <a:noFill/>
        </p:spPr>
      </p:pic>
      <p:pic>
        <p:nvPicPr>
          <p:cNvPr id="22536" name="Picture 8" descr="Public do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133600"/>
            <a:ext cx="914400" cy="914400"/>
          </a:xfrm>
          <a:prstGeom prst="rect">
            <a:avLst/>
          </a:prstGeom>
          <a:noFill/>
        </p:spPr>
      </p:pic>
      <p:pic>
        <p:nvPicPr>
          <p:cNvPr id="22538" name="Picture 10" descr="Cc-white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124200"/>
            <a:ext cx="838200" cy="838201"/>
          </a:xfrm>
          <a:prstGeom prst="rect">
            <a:avLst/>
          </a:prstGeom>
          <a:noFill/>
        </p:spPr>
      </p:pic>
      <p:pic>
        <p:nvPicPr>
          <p:cNvPr id="22540" name="Picture 12" descr="http://upload.wikimedia.org/wikipedia/commons/thumb/b/b6/Copyright.png/120px-Copy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410200"/>
            <a:ext cx="845883" cy="838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Creative Commons</a:t>
            </a:r>
            <a:endParaRPr lang="en-N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14884"/>
            <a:ext cx="8215824" cy="13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2300972" cy="33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285860"/>
            <a:ext cx="235472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285992"/>
            <a:ext cx="3838575" cy="134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OERs internationally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>
                <a:hlinkClick r:id="rId2"/>
              </a:rPr>
              <a:t>UNESCO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>
                <a:hlinkClick r:id="rId3"/>
              </a:rPr>
              <a:t>Commonwealth of Learning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>
                <a:hlinkClick r:id="rId4"/>
              </a:rPr>
              <a:t>Cape Town Declaration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>
                <a:hlinkClick r:id="rId5" action="ppaction://hlinkfile"/>
              </a:rPr>
              <a:t>Paris OER Declaration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OERs in the Pacific Islands region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hlinkClick r:id="rId2"/>
              </a:rPr>
              <a:t>OER Foundation of New Zealand</a:t>
            </a:r>
            <a:endParaRPr lang="en-NZ" dirty="0" smtClean="0"/>
          </a:p>
          <a:p>
            <a:endParaRPr lang="en-NZ" dirty="0"/>
          </a:p>
          <a:p>
            <a:r>
              <a:rPr lang="en-NZ" dirty="0" smtClean="0"/>
              <a:t>USP</a:t>
            </a:r>
            <a:endParaRPr lang="en-NZ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496"/>
            <a:ext cx="66787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This morning’s session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Introduction to the educational resources provided on the gateway </a:t>
            </a:r>
            <a:r>
              <a:rPr lang="en-NZ" dirty="0" smtClean="0"/>
              <a:t>servers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Offline (locally stored, Internet not required) </a:t>
            </a:r>
          </a:p>
          <a:p>
            <a:r>
              <a:rPr lang="en-NZ" dirty="0" smtClean="0"/>
              <a:t>O</a:t>
            </a:r>
            <a:r>
              <a:rPr lang="en-NZ" dirty="0" smtClean="0"/>
              <a:t>nline (resources on the Internet)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wu.ac.pg/en/images/images/News/2013/video_conferencing_class_with_Proffessor_Argenb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3714776" cy="24765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Thinking about using </a:t>
            </a:r>
            <a:br>
              <a:rPr lang="en-NZ" dirty="0" smtClean="0"/>
            </a:br>
            <a:r>
              <a:rPr lang="en-NZ" dirty="0" smtClean="0"/>
              <a:t>ICTs for Teaching and Learning</a:t>
            </a:r>
            <a:endParaRPr lang="en-NZ" dirty="0"/>
          </a:p>
        </p:txBody>
      </p:sp>
      <p:pic>
        <p:nvPicPr>
          <p:cNvPr id="4" name="Picture 4" descr="patukae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7"/>
            <a:ext cx="3214710" cy="241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VET_Miri_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discover.isif.asia/wp-content/uploads/2014/11/AGU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3071834" cy="22421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214950"/>
            <a:ext cx="64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000" dirty="0" smtClean="0"/>
              <a:t>Photo: ISIF Asia</a:t>
            </a:r>
            <a:endParaRPr lang="en-NZ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358214" y="2571744"/>
            <a:ext cx="64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 smtClean="0"/>
              <a:t>Photo: DWU</a:t>
            </a:r>
            <a:endParaRPr lang="en-N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100" dirty="0" smtClean="0"/>
              <a:t>Five stages of ICT Integration</a:t>
            </a:r>
            <a:br>
              <a:rPr lang="en-NZ" sz="3100" dirty="0" smtClean="0"/>
            </a:br>
            <a:r>
              <a:rPr lang="en-NZ" sz="2000" dirty="0" smtClean="0"/>
              <a:t>Technology cannot be integrated into classroom programs overnight.  </a:t>
            </a:r>
            <a:br>
              <a:rPr lang="en-NZ" sz="2000" dirty="0" smtClean="0"/>
            </a:br>
            <a:r>
              <a:rPr lang="en-NZ" sz="2000" dirty="0" smtClean="0"/>
              <a:t>Each stage has its own patterns of change and support requirements.</a:t>
            </a:r>
            <a:endParaRPr lang="en-NZ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11356"/>
            <a:ext cx="9067911" cy="444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621508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Ref: UTAS, from </a:t>
            </a:r>
            <a:r>
              <a:rPr lang="en-NZ" dirty="0" err="1" smtClean="0"/>
              <a:t>Sandholtz</a:t>
            </a:r>
            <a:r>
              <a:rPr lang="en-NZ" dirty="0" smtClean="0"/>
              <a:t>, </a:t>
            </a:r>
            <a:r>
              <a:rPr lang="en-NZ" dirty="0" err="1" smtClean="0"/>
              <a:t>Ringstaff</a:t>
            </a:r>
            <a:r>
              <a:rPr lang="en-NZ" dirty="0" smtClean="0"/>
              <a:t>, and Dwyer (1997)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Openness in education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en-NZ" dirty="0" smtClean="0"/>
              <a:t>Concerns Open Educational Resources (OERs)</a:t>
            </a:r>
          </a:p>
          <a:p>
            <a:r>
              <a:rPr lang="en-NZ" dirty="0" smtClean="0"/>
              <a:t>Education is sharing</a:t>
            </a:r>
          </a:p>
          <a:p>
            <a:r>
              <a:rPr lang="en-NZ" dirty="0" smtClean="0"/>
              <a:t>Leveraging the Internet </a:t>
            </a:r>
          </a:p>
          <a:p>
            <a:r>
              <a:rPr lang="en-NZ" dirty="0" smtClean="0"/>
              <a:t>The $5 textbook</a:t>
            </a:r>
          </a:p>
          <a:p>
            <a:r>
              <a:rPr lang="en-NZ" dirty="0" smtClean="0"/>
              <a:t>Continuous quality improvement</a:t>
            </a:r>
          </a:p>
          <a:p>
            <a:r>
              <a:rPr lang="en-NZ" dirty="0" smtClean="0"/>
              <a:t>Open access (academic publications)</a:t>
            </a:r>
          </a:p>
          <a:p>
            <a:r>
              <a:rPr lang="en-NZ" dirty="0" smtClean="0"/>
              <a:t>Open teaching (open courses)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Linking resources to the curriculum</a:t>
            </a:r>
            <a:endParaRPr lang="en-NZ" dirty="0"/>
          </a:p>
        </p:txBody>
      </p:sp>
      <p:pic>
        <p:nvPicPr>
          <p:cNvPr id="358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3760745" cy="469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Not just for information…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 smtClean="0"/>
              <a:t>ICT can be </a:t>
            </a:r>
          </a:p>
          <a:p>
            <a:r>
              <a:rPr lang="en-NZ" dirty="0"/>
              <a:t>A</a:t>
            </a:r>
            <a:r>
              <a:rPr lang="en-NZ" dirty="0" smtClean="0"/>
              <a:t> tool for discovery learning  </a:t>
            </a:r>
          </a:p>
          <a:p>
            <a:r>
              <a:rPr lang="en-NZ" dirty="0" smtClean="0"/>
              <a:t>For creating, recording, producing</a:t>
            </a:r>
          </a:p>
          <a:p>
            <a:r>
              <a:rPr lang="en-NZ" dirty="0" smtClean="0"/>
              <a:t>Visual aids : simulation and modelling</a:t>
            </a:r>
          </a:p>
          <a:p>
            <a:r>
              <a:rPr lang="en-NZ" dirty="0" smtClean="0"/>
              <a:t>Engaging and interesting </a:t>
            </a:r>
          </a:p>
          <a:p>
            <a:r>
              <a:rPr lang="en-NZ" dirty="0" smtClean="0"/>
              <a:t>Changing to more child-centred teaching 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urallink.com.sb/DLCP/images/stc_int_d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67251" cy="3500438"/>
          </a:xfrm>
          <a:prstGeom prst="rect">
            <a:avLst/>
          </a:prstGeom>
          <a:noFill/>
        </p:spPr>
      </p:pic>
      <p:pic>
        <p:nvPicPr>
          <p:cNvPr id="2867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448991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AutoShape 6" descr="https://kivafellows.files.wordpress.com/2012/08/odk-in-the-fie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8680" name="AutoShape 8" descr="https://kivafellows.files.wordpress.com/2012/08/odk-in-the-field.jpg?w=414&amp;h=231"/>
          <p:cNvSpPr>
            <a:spLocks noChangeAspect="1" noChangeArrowheads="1"/>
          </p:cNvSpPr>
          <p:nvPr/>
        </p:nvSpPr>
        <p:spPr bwMode="auto">
          <a:xfrm>
            <a:off x="155575" y="-1050925"/>
            <a:ext cx="394335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9" name="Picture 8" descr="odk-in-the-fiel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0760"/>
            <a:ext cx="6000760" cy="3377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3636" y="48577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/>
              <a:t>….authentic and engaging learning assignments….</a:t>
            </a:r>
            <a:endParaRPr lang="en-NZ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/>
              <a:t>…. become partners in co-creating, enriching and reconfiguring the learning materials</a:t>
            </a:r>
            <a:endParaRPr lang="en-N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6079072" cy="464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5500702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i="1" dirty="0" smtClean="0"/>
              <a:t>Teaching style, ICT experience and teachers’ attitudes toward teaching with Web 2.0</a:t>
            </a:r>
          </a:p>
          <a:p>
            <a:r>
              <a:rPr lang="en-NZ" sz="1000" i="1" dirty="0" err="1" smtClean="0"/>
              <a:t>Ugur</a:t>
            </a:r>
            <a:r>
              <a:rPr lang="en-NZ" sz="1000" i="1" dirty="0" smtClean="0"/>
              <a:t> Kale &amp; Debbie </a:t>
            </a:r>
            <a:r>
              <a:rPr lang="en-NZ" sz="1000" i="1" dirty="0" err="1" smtClean="0"/>
              <a:t>Goh</a:t>
            </a:r>
            <a:r>
              <a:rPr lang="en-NZ" sz="1000" i="1" dirty="0" smtClean="0"/>
              <a:t>, </a:t>
            </a:r>
            <a:r>
              <a:rPr lang="en-NZ" sz="1000" i="1" dirty="0" err="1" smtClean="0"/>
              <a:t>Educ</a:t>
            </a:r>
            <a:r>
              <a:rPr lang="en-NZ" sz="1000" i="1" dirty="0" smtClean="0"/>
              <a:t> </a:t>
            </a:r>
            <a:r>
              <a:rPr lang="en-NZ" sz="1000" i="1" dirty="0" err="1" smtClean="0"/>
              <a:t>Inf</a:t>
            </a:r>
            <a:r>
              <a:rPr lang="en-NZ" sz="1000" i="1" dirty="0" smtClean="0"/>
              <a:t> </a:t>
            </a:r>
            <a:r>
              <a:rPr lang="en-NZ" sz="1000" i="1" dirty="0" err="1" smtClean="0"/>
              <a:t>Technol</a:t>
            </a:r>
            <a:r>
              <a:rPr lang="en-NZ" sz="1000" i="1" dirty="0" smtClean="0"/>
              <a:t> (2014)</a:t>
            </a:r>
            <a:endParaRPr lang="en-NZ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Content-area literacy teaching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Use ICTs to help students practice and develop their language skills in all content areas</a:t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282" y="371475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MV Boli" pitchFamily="2" charset="0"/>
                <a:cs typeface="MV Boli" pitchFamily="2" charset="0"/>
              </a:rPr>
              <a:t>Check grammar and Spelling</a:t>
            </a:r>
            <a:endParaRPr lang="en-NZ" sz="2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14351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00B0F0"/>
                </a:solidFill>
                <a:latin typeface="Berlin Sans FB" pitchFamily="34" charset="0"/>
              </a:rPr>
              <a:t>Pronunciation </a:t>
            </a:r>
            <a:endParaRPr lang="en-NZ" sz="2400" dirty="0">
              <a:solidFill>
                <a:srgbClr val="00B0F0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57214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Algerian" pitchFamily="82" charset="0"/>
              </a:rPr>
              <a:t>Collaborative Writing </a:t>
            </a:r>
            <a:endParaRPr lang="en-NZ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256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  <a:latin typeface="Comic Sans MS" pitchFamily="66" charset="0"/>
              </a:rPr>
              <a:t>Presentation and </a:t>
            </a:r>
          </a:p>
          <a:p>
            <a:r>
              <a:rPr lang="en-NZ" dirty="0" smtClean="0">
                <a:solidFill>
                  <a:srgbClr val="002060"/>
                </a:solidFill>
                <a:latin typeface="Comic Sans MS" pitchFamily="66" charset="0"/>
              </a:rPr>
              <a:t>communication skills</a:t>
            </a:r>
            <a:endParaRPr lang="en-NZ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92919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accent6">
                    <a:lumMod val="50000"/>
                  </a:schemeClr>
                </a:solidFill>
                <a:latin typeface="Old English Text MT" pitchFamily="66" charset="0"/>
              </a:rPr>
              <a:t>Creative reporting</a:t>
            </a:r>
            <a:endParaRPr lang="en-NZ" sz="2800" dirty="0">
              <a:solidFill>
                <a:schemeClr val="accent6">
                  <a:lumMod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621508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Visual communication</a:t>
            </a:r>
            <a:endParaRPr lang="en-NZ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7649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2714644" cy="197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185863"/>
            <a:ext cx="81708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4511684"/>
          </a:xfrm>
        </p:spPr>
        <p:txBody>
          <a:bodyPr>
            <a:normAutofit fontScale="90000"/>
          </a:bodyPr>
          <a:lstStyle/>
          <a:p>
            <a:r>
              <a:rPr lang="en-NZ" sz="7200" dirty="0" smtClean="0"/>
              <a:t>Open</a:t>
            </a:r>
            <a:br>
              <a:rPr lang="en-NZ" sz="7200" dirty="0" smtClean="0"/>
            </a:br>
            <a:r>
              <a:rPr lang="en-NZ" sz="7200" dirty="0" smtClean="0"/>
              <a:t>Educational</a:t>
            </a:r>
            <a:br>
              <a:rPr lang="en-NZ" sz="7200" dirty="0" smtClean="0"/>
            </a:br>
            <a:r>
              <a:rPr lang="en-NZ" sz="7200" dirty="0" smtClean="0"/>
              <a:t>Resources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sz="6700" b="1" dirty="0" smtClean="0">
                <a:solidFill>
                  <a:srgbClr val="FF0000"/>
                </a:solidFill>
              </a:rPr>
              <a:t>OERs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Definition of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web-based materials</a:t>
            </a:r>
            <a:r>
              <a:rPr lang="en-US" i="1" dirty="0" smtClean="0"/>
              <a:t>, offered </a:t>
            </a:r>
            <a:r>
              <a:rPr lang="en-US" i="1" dirty="0" smtClean="0">
                <a:solidFill>
                  <a:srgbClr val="FF0000"/>
                </a:solidFill>
              </a:rPr>
              <a:t>freely and openly </a:t>
            </a:r>
            <a:r>
              <a:rPr lang="en-US" i="1" dirty="0" smtClean="0"/>
              <a:t>for </a:t>
            </a:r>
            <a:r>
              <a:rPr lang="en-US" i="1" dirty="0" smtClean="0">
                <a:solidFill>
                  <a:srgbClr val="FF0000"/>
                </a:solidFill>
              </a:rPr>
              <a:t>use and re-use</a:t>
            </a:r>
            <a:r>
              <a:rPr lang="en-US" i="1" dirty="0" smtClean="0"/>
              <a:t> in teaching, learning and research</a:t>
            </a:r>
            <a:r>
              <a:rPr lang="en-US" dirty="0" smtClean="0"/>
              <a:t>” </a:t>
            </a:r>
            <a:r>
              <a:rPr lang="en-US" sz="2200" dirty="0" smtClean="0"/>
              <a:t>(Joyce, 2007).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fr-CA" i="1" dirty="0" smtClean="0"/>
              <a:t>“</a:t>
            </a:r>
            <a:r>
              <a:rPr lang="fr-CA" i="1" dirty="0" err="1" smtClean="0">
                <a:solidFill>
                  <a:srgbClr val="FF0000"/>
                </a:solidFill>
              </a:rPr>
              <a:t>teaching</a:t>
            </a:r>
            <a:r>
              <a:rPr lang="fr-CA" i="1" dirty="0" smtClean="0">
                <a:solidFill>
                  <a:srgbClr val="FF0000"/>
                </a:solidFill>
              </a:rPr>
              <a:t>, </a:t>
            </a:r>
            <a:r>
              <a:rPr lang="fr-CA" i="1" dirty="0" err="1" smtClean="0">
                <a:solidFill>
                  <a:srgbClr val="FF0000"/>
                </a:solidFill>
              </a:rPr>
              <a:t>learning</a:t>
            </a:r>
            <a:r>
              <a:rPr lang="fr-CA" i="1" dirty="0" smtClean="0">
                <a:solidFill>
                  <a:srgbClr val="FF0000"/>
                </a:solidFill>
              </a:rPr>
              <a:t> and </a:t>
            </a:r>
            <a:r>
              <a:rPr lang="fr-CA" i="1" dirty="0" err="1" smtClean="0">
                <a:solidFill>
                  <a:srgbClr val="FF0000"/>
                </a:solidFill>
              </a:rPr>
              <a:t>research</a:t>
            </a:r>
            <a:r>
              <a:rPr lang="fr-CA" i="1" dirty="0" smtClean="0">
                <a:solidFill>
                  <a:srgbClr val="FF0000"/>
                </a:solidFill>
              </a:rPr>
              <a:t> </a:t>
            </a:r>
            <a:r>
              <a:rPr lang="fr-CA" i="1" dirty="0" err="1" smtClean="0">
                <a:solidFill>
                  <a:srgbClr val="FF0000"/>
                </a:solidFill>
              </a:rPr>
              <a:t>materials</a:t>
            </a:r>
            <a:r>
              <a:rPr lang="fr-CA" i="1" dirty="0" smtClean="0"/>
              <a:t> in </a:t>
            </a:r>
            <a:r>
              <a:rPr lang="fr-CA" i="1" dirty="0" err="1" smtClean="0"/>
              <a:t>any</a:t>
            </a:r>
            <a:r>
              <a:rPr lang="fr-CA" i="1" dirty="0" smtClean="0"/>
              <a:t> medium, digital or </a:t>
            </a:r>
            <a:r>
              <a:rPr lang="fr-CA" i="1" dirty="0" err="1" smtClean="0"/>
              <a:t>otherwise</a:t>
            </a:r>
            <a:r>
              <a:rPr lang="fr-CA" i="1" dirty="0" smtClean="0"/>
              <a:t>, </a:t>
            </a:r>
            <a:r>
              <a:rPr lang="fr-CA" i="1" dirty="0" err="1" smtClean="0">
                <a:solidFill>
                  <a:srgbClr val="FF0000"/>
                </a:solidFill>
              </a:rPr>
              <a:t>that</a:t>
            </a:r>
            <a:r>
              <a:rPr lang="fr-CA" i="1" dirty="0" smtClean="0">
                <a:solidFill>
                  <a:srgbClr val="FF0000"/>
                </a:solidFill>
              </a:rPr>
              <a:t> </a:t>
            </a:r>
            <a:r>
              <a:rPr lang="fr-CA" i="1" dirty="0" err="1" smtClean="0">
                <a:solidFill>
                  <a:srgbClr val="FF0000"/>
                </a:solidFill>
              </a:rPr>
              <a:t>reside</a:t>
            </a:r>
            <a:r>
              <a:rPr lang="fr-CA" i="1" dirty="0" smtClean="0">
                <a:solidFill>
                  <a:srgbClr val="FF0000"/>
                </a:solidFill>
              </a:rPr>
              <a:t> in the public </a:t>
            </a:r>
            <a:r>
              <a:rPr lang="fr-CA" i="1" dirty="0" err="1" smtClean="0">
                <a:solidFill>
                  <a:srgbClr val="FF0000"/>
                </a:solidFill>
              </a:rPr>
              <a:t>domain</a:t>
            </a:r>
            <a:r>
              <a:rPr lang="fr-CA" i="1" dirty="0" smtClean="0"/>
              <a:t> or </a:t>
            </a:r>
            <a:r>
              <a:rPr lang="fr-CA" i="1" dirty="0" smtClean="0">
                <a:solidFill>
                  <a:srgbClr val="FF0000"/>
                </a:solidFill>
              </a:rPr>
              <a:t>have been </a:t>
            </a:r>
            <a:r>
              <a:rPr lang="fr-CA" i="1" dirty="0" err="1" smtClean="0">
                <a:solidFill>
                  <a:srgbClr val="FF0000"/>
                </a:solidFill>
              </a:rPr>
              <a:t>released</a:t>
            </a:r>
            <a:r>
              <a:rPr lang="fr-CA" i="1" dirty="0" smtClean="0">
                <a:solidFill>
                  <a:srgbClr val="FF0000"/>
                </a:solidFill>
              </a:rPr>
              <a:t> </a:t>
            </a:r>
            <a:r>
              <a:rPr lang="fr-CA" i="1" dirty="0" err="1" smtClean="0">
                <a:solidFill>
                  <a:srgbClr val="FF0000"/>
                </a:solidFill>
              </a:rPr>
              <a:t>under</a:t>
            </a:r>
            <a:r>
              <a:rPr lang="fr-CA" i="1" dirty="0" smtClean="0">
                <a:solidFill>
                  <a:srgbClr val="FF0000"/>
                </a:solidFill>
              </a:rPr>
              <a:t> an open </a:t>
            </a:r>
            <a:r>
              <a:rPr lang="fr-CA" i="1" dirty="0" err="1" smtClean="0">
                <a:solidFill>
                  <a:srgbClr val="FF0000"/>
                </a:solidFill>
              </a:rPr>
              <a:t>license</a:t>
            </a:r>
            <a:r>
              <a:rPr lang="fr-CA" i="1" dirty="0" smtClean="0"/>
              <a:t> </a:t>
            </a:r>
            <a:r>
              <a:rPr lang="fr-CA" i="1" dirty="0" err="1" smtClean="0"/>
              <a:t>that</a:t>
            </a:r>
            <a:r>
              <a:rPr lang="fr-CA" i="1" dirty="0" smtClean="0"/>
              <a:t> </a:t>
            </a:r>
            <a:r>
              <a:rPr lang="fr-CA" i="1" dirty="0" err="1" smtClean="0"/>
              <a:t>permits</a:t>
            </a:r>
            <a:r>
              <a:rPr lang="fr-CA" i="1" dirty="0" smtClean="0"/>
              <a:t> </a:t>
            </a:r>
            <a:r>
              <a:rPr lang="fr-CA" i="1" dirty="0" smtClean="0">
                <a:solidFill>
                  <a:srgbClr val="FF0000"/>
                </a:solidFill>
              </a:rPr>
              <a:t>no-</a:t>
            </a:r>
            <a:r>
              <a:rPr lang="fr-CA" i="1" dirty="0" err="1" smtClean="0">
                <a:solidFill>
                  <a:srgbClr val="FF0000"/>
                </a:solidFill>
              </a:rPr>
              <a:t>cost</a:t>
            </a:r>
            <a:r>
              <a:rPr lang="fr-CA" i="1" dirty="0" smtClean="0">
                <a:solidFill>
                  <a:srgbClr val="FF0000"/>
                </a:solidFill>
              </a:rPr>
              <a:t> </a:t>
            </a:r>
            <a:r>
              <a:rPr lang="fr-CA" i="1" dirty="0" err="1" smtClean="0">
                <a:solidFill>
                  <a:srgbClr val="FF0000"/>
                </a:solidFill>
              </a:rPr>
              <a:t>access</a:t>
            </a:r>
            <a:r>
              <a:rPr lang="fr-CA" i="1" dirty="0" smtClean="0">
                <a:solidFill>
                  <a:srgbClr val="FF0000"/>
                </a:solidFill>
              </a:rPr>
              <a:t>, use, adaptation and redistribution</a:t>
            </a:r>
            <a:r>
              <a:rPr lang="fr-CA" i="1" dirty="0" smtClean="0"/>
              <a:t> by </a:t>
            </a:r>
            <a:r>
              <a:rPr lang="fr-CA" i="1" dirty="0" err="1" smtClean="0"/>
              <a:t>others</a:t>
            </a:r>
            <a:r>
              <a:rPr lang="fr-CA" i="1" dirty="0" smtClean="0"/>
              <a:t> </a:t>
            </a:r>
            <a:r>
              <a:rPr lang="fr-CA" i="1" dirty="0" err="1" smtClean="0"/>
              <a:t>with</a:t>
            </a:r>
            <a:r>
              <a:rPr lang="fr-CA" i="1" dirty="0" smtClean="0"/>
              <a:t> no or </a:t>
            </a:r>
            <a:r>
              <a:rPr lang="fr-CA" i="1" dirty="0" err="1" smtClean="0"/>
              <a:t>limited</a:t>
            </a:r>
            <a:r>
              <a:rPr lang="fr-CA" i="1" dirty="0" smtClean="0"/>
              <a:t> restrictions” </a:t>
            </a:r>
            <a:r>
              <a:rPr lang="fr-CA" dirty="0" smtClean="0"/>
              <a:t> </a:t>
            </a:r>
          </a:p>
          <a:p>
            <a:pPr>
              <a:buNone/>
            </a:pPr>
            <a:r>
              <a:rPr lang="fr-CA" sz="2200" dirty="0"/>
              <a:t>	</a:t>
            </a:r>
            <a:r>
              <a:rPr lang="fr-CA" sz="2200" dirty="0" smtClean="0"/>
              <a:t>(UNESCO Paris OER </a:t>
            </a:r>
            <a:r>
              <a:rPr lang="fr-CA" sz="2200" dirty="0" err="1" smtClean="0"/>
              <a:t>Declaration</a:t>
            </a:r>
            <a:r>
              <a:rPr lang="fr-CA" sz="2200" dirty="0" smtClean="0"/>
              <a:t>, 2012)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19281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Joyce, A. (2007). OECD Study of OER: Forum Report, </a:t>
            </a:r>
            <a:r>
              <a:rPr lang="en-US" sz="1100" i="1" dirty="0" smtClean="0"/>
              <a:t>OECD</a:t>
            </a:r>
            <a:r>
              <a:rPr lang="en-US" sz="1100" dirty="0" smtClean="0"/>
              <a:t>. Retrieved December 12, 2011 from </a:t>
            </a:r>
            <a:r>
              <a:rPr lang="en-US" sz="1100" u="sng" dirty="0" smtClean="0">
                <a:hlinkClick r:id="rId2"/>
              </a:rPr>
              <a:t>http://www.unesco.org/iiep/virtualuniversity/forumsfiche.php?queryforumspages_id=33</a:t>
            </a:r>
            <a:r>
              <a:rPr lang="en-US" sz="1100" dirty="0" smtClean="0"/>
              <a:t>.</a:t>
            </a:r>
          </a:p>
          <a:p>
            <a:endParaRPr lang="fr-CA" sz="1100" dirty="0" smtClean="0"/>
          </a:p>
          <a:p>
            <a:r>
              <a:rPr lang="fr-CA" sz="1100" dirty="0" smtClean="0"/>
              <a:t>UNESCO. (2012, </a:t>
            </a:r>
            <a:r>
              <a:rPr lang="fr-CA" sz="1100" dirty="0" err="1" smtClean="0"/>
              <a:t>June</a:t>
            </a:r>
            <a:r>
              <a:rPr lang="fr-CA" sz="1100" dirty="0" smtClean="0"/>
              <a:t> 22). </a:t>
            </a:r>
            <a:r>
              <a:rPr lang="fr-CA" sz="1100" i="1" dirty="0" smtClean="0"/>
              <a:t>2012 PARIS OER DECLARATION.</a:t>
            </a:r>
            <a:r>
              <a:rPr lang="fr-CA" sz="1100" dirty="0" smtClean="0"/>
              <a:t> </a:t>
            </a:r>
            <a:r>
              <a:rPr lang="fr-CA" sz="1100" dirty="0" err="1" smtClean="0"/>
              <a:t>Retrieved</a:t>
            </a:r>
            <a:r>
              <a:rPr lang="fr-CA" sz="1100" dirty="0" smtClean="0"/>
              <a:t> </a:t>
            </a:r>
            <a:r>
              <a:rPr lang="fr-CA" sz="1100" dirty="0" err="1" smtClean="0"/>
              <a:t>June</a:t>
            </a:r>
            <a:r>
              <a:rPr lang="fr-CA" sz="1100" dirty="0" smtClean="0"/>
              <a:t> 13, 2013, </a:t>
            </a:r>
            <a:r>
              <a:rPr lang="fr-CA" sz="1100" dirty="0" err="1" smtClean="0"/>
              <a:t>from</a:t>
            </a:r>
            <a:r>
              <a:rPr lang="fr-CA" sz="1100" dirty="0" smtClean="0"/>
              <a:t> unesco.org: </a:t>
            </a:r>
            <a:r>
              <a:rPr lang="fr-CA" sz="1100" dirty="0" smtClean="0">
                <a:hlinkClick r:id="rId3"/>
              </a:rPr>
              <a:t>http://www.unesco.org/new/fileadmin/MULTIMEDIA/HQ/CI/WPFD2009/English_Declaration.html</a:t>
            </a:r>
            <a:r>
              <a:rPr lang="fr-CA" sz="1100" dirty="0" smtClean="0"/>
              <a:t> </a:t>
            </a:r>
            <a:endParaRPr lang="en-US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057400"/>
            <a:ext cx="1981200" cy="20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4.mm.bing.net/th?id=H.4839746310506851&amp;pid=15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19600"/>
            <a:ext cx="174230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0"/>
            <a:ext cx="158133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4221" y="0"/>
            <a:ext cx="189977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0"/>
            <a:ext cx="15070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762001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1295400"/>
            <a:ext cx="2179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86000"/>
            <a:ext cx="1828800" cy="11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" y="1295400"/>
            <a:ext cx="21336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397" y="1219200"/>
            <a:ext cx="213360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5257800"/>
            <a:ext cx="1066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2209800"/>
            <a:ext cx="253218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8200" y="1295400"/>
            <a:ext cx="2179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4600" y="2209800"/>
            <a:ext cx="2667000" cy="123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19600" y="2362200"/>
            <a:ext cx="18736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53200" y="3581399"/>
            <a:ext cx="2590800" cy="10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 descr="http://www.jocw.jp/image/emblem/JOCW_newlog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3581400"/>
            <a:ext cx="1702340" cy="685800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71800" y="4419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43400" y="3352800"/>
            <a:ext cx="2209800" cy="106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4419600"/>
            <a:ext cx="28743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62800" y="49530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28600" y="5334000"/>
            <a:ext cx="2590800" cy="6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971800" y="6248400"/>
            <a:ext cx="411004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162800" y="57150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52400" y="6019800"/>
            <a:ext cx="26234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971800" y="53340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3286148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OERs – free to reuse</a:t>
            </a:r>
            <a:endParaRPr lang="en-NZ" dirty="0"/>
          </a:p>
        </p:txBody>
      </p:sp>
      <p:sp>
        <p:nvSpPr>
          <p:cNvPr id="3075" name="PubOvalCallout"/>
          <p:cNvSpPr>
            <a:spLocks noEditPoints="1" noChangeArrowheads="1"/>
          </p:cNvSpPr>
          <p:nvPr/>
        </p:nvSpPr>
        <p:spPr bwMode="auto">
          <a:xfrm>
            <a:off x="357158" y="214290"/>
            <a:ext cx="3643338" cy="300039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NZ" sz="2400" dirty="0" smtClean="0"/>
              <a:t>This presentation is reusing slides from an OER</a:t>
            </a:r>
            <a:endParaRPr lang="en-NZ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2285992"/>
            <a:ext cx="4949227" cy="372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sz="7200" dirty="0" smtClean="0"/>
              <a:t>“O” </a:t>
            </a:r>
            <a:r>
              <a:rPr lang="en-US" dirty="0" smtClean="0"/>
              <a:t>in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The four ‘R’s model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 lvl="0"/>
            <a:r>
              <a:rPr lang="en-US" sz="3400" b="1" i="1" dirty="0">
                <a:solidFill>
                  <a:srgbClr val="FF0000"/>
                </a:solidFill>
              </a:rPr>
              <a:t>Reuse</a:t>
            </a:r>
            <a:r>
              <a:rPr lang="en-US" sz="3400" dirty="0"/>
              <a:t> – the most basic level of openness. People are allowed to freely use all or part of the unaltered, verbatim work</a:t>
            </a:r>
            <a:r>
              <a:rPr lang="en-US" sz="3400" dirty="0" smtClean="0"/>
              <a:t>.</a:t>
            </a:r>
          </a:p>
          <a:p>
            <a:pPr lvl="0"/>
            <a:endParaRPr lang="en-US" sz="3400" dirty="0"/>
          </a:p>
          <a:p>
            <a:pPr lvl="0"/>
            <a:r>
              <a:rPr lang="en-US" sz="3400" b="1" i="1" dirty="0">
                <a:solidFill>
                  <a:srgbClr val="FF0000"/>
                </a:solidFill>
              </a:rPr>
              <a:t>Redistribute</a:t>
            </a:r>
            <a:r>
              <a:rPr lang="en-US" sz="3400" dirty="0"/>
              <a:t> – people can share copies of the work with others</a:t>
            </a:r>
            <a:r>
              <a:rPr lang="en-US" sz="3400" dirty="0" smtClean="0"/>
              <a:t>.</a:t>
            </a:r>
          </a:p>
          <a:p>
            <a:pPr lvl="0"/>
            <a:endParaRPr lang="en-US" sz="3400" dirty="0"/>
          </a:p>
          <a:p>
            <a:pPr lvl="0"/>
            <a:r>
              <a:rPr lang="en-US" sz="3400" b="1" i="1" dirty="0">
                <a:solidFill>
                  <a:srgbClr val="FF0000"/>
                </a:solidFill>
              </a:rPr>
              <a:t>Revise</a:t>
            </a:r>
            <a:r>
              <a:rPr lang="en-US" sz="3400" dirty="0"/>
              <a:t> – people can adapt, modify, translate, or change the form of the work</a:t>
            </a:r>
            <a:r>
              <a:rPr lang="en-US" sz="3400" dirty="0" smtClean="0"/>
              <a:t>.</a:t>
            </a:r>
          </a:p>
          <a:p>
            <a:pPr lvl="0"/>
            <a:endParaRPr lang="en-US" sz="3400" dirty="0"/>
          </a:p>
          <a:p>
            <a:pPr lvl="0"/>
            <a:r>
              <a:rPr lang="en-US" sz="3400" b="1" i="1" dirty="0">
                <a:solidFill>
                  <a:srgbClr val="FF0000"/>
                </a:solidFill>
              </a:rPr>
              <a:t>Remix</a:t>
            </a:r>
            <a:r>
              <a:rPr lang="en-US" sz="3400" dirty="0"/>
              <a:t> – people can take two or more existing resources and combine them to create a new resource.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2711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100" dirty="0" smtClean="0"/>
              <a:t>Hilton, J., Wiley, D., Stein, J., &amp; Johnson, A. (2010). The four R‘s of openness and ALMS Analysis: Frameworks for open educational resources. </a:t>
            </a:r>
            <a:r>
              <a:rPr lang="en-MY" sz="1100" i="1" dirty="0" smtClean="0"/>
              <a:t>Open Learning: The Journal of</a:t>
            </a:r>
            <a:r>
              <a:rPr lang="en-MY" sz="1100" dirty="0" smtClean="0"/>
              <a:t> </a:t>
            </a:r>
            <a:r>
              <a:rPr lang="en-MY" sz="1100" i="1" dirty="0" smtClean="0"/>
              <a:t>Open and Distance Learning, 25</a:t>
            </a:r>
            <a:r>
              <a:rPr lang="en-MY" sz="1100" dirty="0" smtClean="0"/>
              <a:t>(1), 37-44.</a:t>
            </a:r>
            <a:endParaRPr lang="en-US" sz="11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838200" y="381000"/>
          <a:ext cx="7902287" cy="5486400"/>
        </p:xfrm>
        <a:graphic>
          <a:graphicData uri="http://schemas.openxmlformats.org/presentationml/2006/ole">
            <p:oleObj spid="_x0000_s2050" name="Bitmap Image" r:id="rId3" imgW="4828571" imgH="3352381" progId="PBrush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60960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Increasing openness of the four ‘R’s: adapted from (Hilton et al., 2010)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547</Words>
  <Application>Microsoft Office PowerPoint</Application>
  <PresentationFormat>On-screen Show (4:3)</PresentationFormat>
  <Paragraphs>94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Bitmap Image</vt:lpstr>
      <vt:lpstr>Slide 1</vt:lpstr>
      <vt:lpstr>Openness in education</vt:lpstr>
      <vt:lpstr>Slide 3</vt:lpstr>
      <vt:lpstr>Open Educational Resources  OERs </vt:lpstr>
      <vt:lpstr>Definition of OERs</vt:lpstr>
      <vt:lpstr>Slide 6</vt:lpstr>
      <vt:lpstr>OERs – free to reuse</vt:lpstr>
      <vt:lpstr>The “O” in OER</vt:lpstr>
      <vt:lpstr>Slide 9</vt:lpstr>
      <vt:lpstr>Examples</vt:lpstr>
      <vt:lpstr>Slide 11</vt:lpstr>
      <vt:lpstr>Slide 12</vt:lpstr>
      <vt:lpstr>Copyright</vt:lpstr>
      <vt:lpstr>Creative Commons</vt:lpstr>
      <vt:lpstr>OERs internationally</vt:lpstr>
      <vt:lpstr>OERs in the Pacific Islands region</vt:lpstr>
      <vt:lpstr>This morning’s session</vt:lpstr>
      <vt:lpstr>Thinking about using  ICTs for Teaching and Learning</vt:lpstr>
      <vt:lpstr>Five stages of ICT Integration Technology cannot be integrated into classroom programs overnight.   Each stage has its own patterns of change and support requirements.</vt:lpstr>
      <vt:lpstr>Linking resources to the curriculum</vt:lpstr>
      <vt:lpstr>Not just for information…</vt:lpstr>
      <vt:lpstr>Slide 22</vt:lpstr>
      <vt:lpstr>Slide 23</vt:lpstr>
      <vt:lpstr>Content-area literacy teaching</vt:lpstr>
      <vt:lpstr>Slide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Leeming</dc:creator>
  <cp:lastModifiedBy>Leeming</cp:lastModifiedBy>
  <cp:revision>34</cp:revision>
  <dcterms:created xsi:type="dcterms:W3CDTF">2015-08-02T22:49:15Z</dcterms:created>
  <dcterms:modified xsi:type="dcterms:W3CDTF">2015-08-15T21:34:51Z</dcterms:modified>
</cp:coreProperties>
</file>