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9" r:id="rId3"/>
    <p:sldId id="260" r:id="rId4"/>
    <p:sldId id="261" r:id="rId5"/>
    <p:sldId id="258" r:id="rId6"/>
    <p:sldId id="257" r:id="rId7"/>
    <p:sldId id="263" r:id="rId8"/>
    <p:sldId id="264" r:id="rId9"/>
    <p:sldId id="265" r:id="rId10"/>
    <p:sldId id="267" r:id="rId11"/>
    <p:sldId id="272" r:id="rId12"/>
    <p:sldId id="273" r:id="rId13"/>
    <p:sldId id="279" r:id="rId14"/>
    <p:sldId id="268" r:id="rId15"/>
    <p:sldId id="270" r:id="rId16"/>
    <p:sldId id="280" r:id="rId17"/>
    <p:sldId id="274" r:id="rId18"/>
    <p:sldId id="275" r:id="rId19"/>
    <p:sldId id="276" r:id="rId20"/>
    <p:sldId id="278" r:id="rId21"/>
    <p:sldId id="277" r:id="rId22"/>
    <p:sldId id="269" r:id="rId23"/>
    <p:sldId id="262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9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B875F-6BD0-44B3-955B-D27D4FE9F78E}" type="datetimeFigureOut">
              <a:rPr lang="en-AU" smtClean="0"/>
              <a:t>27/08/2015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8421E-0F9F-4EFC-A3BD-B72B861631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664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421E-0F9F-4EFC-A3BD-B72B8616310F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2784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421E-0F9F-4EFC-A3BD-B72B8616310F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66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421E-0F9F-4EFC-A3BD-B72B8616310F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9640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421E-0F9F-4EFC-A3BD-B72B8616310F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3029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E8C1AF-3E15-4291-90D5-8E6AE0A30DD9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5C4F254-6EBF-4043-ABD3-14E1C8025A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7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Schooltool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Information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/>
              <a:t> </a:t>
            </a:r>
            <a:r>
              <a:rPr lang="en-US" dirty="0" smtClean="0"/>
              <a:t>Grade Levels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429000" y="1600200"/>
            <a:ext cx="5337048" cy="4495800"/>
          </a:xfrm>
        </p:spPr>
        <p:txBody>
          <a:bodyPr/>
          <a:lstStyle/>
          <a:p>
            <a:r>
              <a:rPr lang="en-US" dirty="0" smtClean="0"/>
              <a:t>Add student years (grades)</a:t>
            </a:r>
          </a:p>
          <a:p>
            <a:pPr lvl="1"/>
            <a:r>
              <a:rPr lang="en-US" dirty="0" smtClean="0"/>
              <a:t>Year 7, 8, 9, 10, 11, 12 …</a:t>
            </a:r>
            <a:endParaRPr lang="en-US" dirty="0"/>
          </a:p>
        </p:txBody>
      </p:sp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21354991" flipH="1">
            <a:off x="1394156" y="2577217"/>
            <a:ext cx="1796700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3" t="37683" r="45093" b="14345"/>
          <a:stretch/>
        </p:blipFill>
        <p:spPr bwMode="auto">
          <a:xfrm>
            <a:off x="5583072" y="3393808"/>
            <a:ext cx="3179928" cy="23211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Notched Right Arrow 7"/>
          <p:cNvSpPr/>
          <p:nvPr/>
        </p:nvSpPr>
        <p:spPr>
          <a:xfrm>
            <a:off x="3819099" y="4215387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19983788">
            <a:off x="-736265" y="3301653"/>
            <a:ext cx="1015626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Already Completed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4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158" y="4200525"/>
            <a:ext cx="1219200" cy="22764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People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4200" y="1600200"/>
            <a:ext cx="5641848" cy="4495800"/>
          </a:xfrm>
        </p:spPr>
        <p:txBody>
          <a:bodyPr/>
          <a:lstStyle/>
          <a:p>
            <a:r>
              <a:rPr lang="en-AU" dirty="0" smtClean="0"/>
              <a:t>Add one Teacher (you)</a:t>
            </a:r>
          </a:p>
          <a:p>
            <a:pPr lvl="1"/>
            <a:r>
              <a:rPr lang="en-AU" dirty="0" smtClean="0"/>
              <a:t>Use your </a:t>
            </a:r>
            <a:r>
              <a:rPr lang="en-AU" b="1" i="1" dirty="0" smtClean="0"/>
              <a:t>username</a:t>
            </a:r>
            <a:r>
              <a:rPr lang="en-AU" dirty="0" smtClean="0"/>
              <a:t> and password </a:t>
            </a:r>
            <a:r>
              <a:rPr lang="en-AU" b="1" i="1" dirty="0" smtClean="0"/>
              <a:t>uap123</a:t>
            </a:r>
          </a:p>
          <a:p>
            <a:pPr marL="365760" lvl="1" indent="0">
              <a:buNone/>
            </a:pPr>
            <a:endParaRPr lang="en-AU" dirty="0"/>
          </a:p>
        </p:txBody>
      </p:sp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1294966">
            <a:off x="281368" y="106680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0933" y="4040001"/>
            <a:ext cx="1162050" cy="12287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Notched Right Arrow 7"/>
          <p:cNvSpPr/>
          <p:nvPr/>
        </p:nvSpPr>
        <p:spPr>
          <a:xfrm rot="3692773">
            <a:off x="1767383" y="3308441"/>
            <a:ext cx="3415607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Notched Right Arrow 10"/>
          <p:cNvSpPr/>
          <p:nvPr/>
        </p:nvSpPr>
        <p:spPr>
          <a:xfrm rot="494698">
            <a:off x="4776285" y="4908814"/>
            <a:ext cx="1047494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1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863" y="1800566"/>
            <a:ext cx="1952625" cy="27241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People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6600" y="1600200"/>
            <a:ext cx="5489448" cy="4495800"/>
          </a:xfrm>
        </p:spPr>
        <p:txBody>
          <a:bodyPr/>
          <a:lstStyle/>
          <a:p>
            <a:r>
              <a:rPr lang="en-AU" dirty="0" smtClean="0"/>
              <a:t>Add a student</a:t>
            </a:r>
          </a:p>
          <a:p>
            <a:pPr lvl="1"/>
            <a:r>
              <a:rPr lang="en-AU" dirty="0" smtClean="0"/>
              <a:t>Add them to a </a:t>
            </a:r>
            <a:br>
              <a:rPr lang="en-AU" dirty="0" smtClean="0"/>
            </a:br>
            <a:r>
              <a:rPr lang="en-AU" b="1" dirty="0" smtClean="0"/>
              <a:t>Year</a:t>
            </a:r>
            <a:endParaRPr lang="en-AU" dirty="0" smtClean="0"/>
          </a:p>
          <a:p>
            <a:pPr marL="365760" lvl="1" indent="0">
              <a:buNone/>
            </a:pPr>
            <a:endParaRPr lang="en-AU" dirty="0"/>
          </a:p>
        </p:txBody>
      </p:sp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1294966">
            <a:off x="281368" y="106680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0933" y="4040001"/>
            <a:ext cx="1162050" cy="12287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Notched Right Arrow 7"/>
          <p:cNvSpPr/>
          <p:nvPr/>
        </p:nvSpPr>
        <p:spPr>
          <a:xfrm rot="3579561">
            <a:off x="1862580" y="3193624"/>
            <a:ext cx="3310486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Notched Right Arrow 10"/>
          <p:cNvSpPr/>
          <p:nvPr/>
        </p:nvSpPr>
        <p:spPr>
          <a:xfrm rot="20552912">
            <a:off x="4666380" y="4327410"/>
            <a:ext cx="1914069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US" dirty="0"/>
          </a:p>
        </p:txBody>
      </p:sp>
      <p:sp>
        <p:nvSpPr>
          <p:cNvPr id="9" name="Up Arrow Callout 8"/>
          <p:cNvSpPr/>
          <p:nvPr/>
        </p:nvSpPr>
        <p:spPr>
          <a:xfrm>
            <a:off x="7066136" y="4258016"/>
            <a:ext cx="1371600" cy="2218984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Allows you to add multiple students in a row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085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Groups</a:t>
            </a:r>
            <a:endParaRPr lang="en-AU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676271" y="2045866"/>
            <a:ext cx="827016" cy="7088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1294966">
            <a:off x="543753" y="359198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Notched Right Arrow 5"/>
          <p:cNvSpPr/>
          <p:nvPr/>
        </p:nvSpPr>
        <p:spPr>
          <a:xfrm rot="17944702">
            <a:off x="2304802" y="3332158"/>
            <a:ext cx="2115020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8740" y="3074824"/>
            <a:ext cx="4567308" cy="21011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9" name="Notched Right Arrow 8"/>
          <p:cNvSpPr/>
          <p:nvPr/>
        </p:nvSpPr>
        <p:spPr>
          <a:xfrm rot="2178907">
            <a:off x="4052280" y="3119229"/>
            <a:ext cx="2395279" cy="31709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1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0026" y="3179591"/>
            <a:ext cx="2350774" cy="32134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4200" y="1600200"/>
            <a:ext cx="5641848" cy="4495800"/>
          </a:xfrm>
        </p:spPr>
        <p:txBody>
          <a:bodyPr/>
          <a:lstStyle/>
          <a:p>
            <a:r>
              <a:rPr lang="en-US" dirty="0" smtClean="0"/>
              <a:t>Courses are the subject being </a:t>
            </a:r>
            <a:r>
              <a:rPr lang="en-US" dirty="0" smtClean="0"/>
              <a:t>taught</a:t>
            </a:r>
            <a:endParaRPr lang="en-US" dirty="0" smtClean="0"/>
          </a:p>
          <a:p>
            <a:pPr lvl="1"/>
            <a:r>
              <a:rPr lang="en-US" dirty="0" smtClean="0"/>
              <a:t>Examples</a:t>
            </a:r>
            <a:r>
              <a:rPr lang="en-US" dirty="0" smtClean="0"/>
              <a:t>: English, </a:t>
            </a:r>
            <a:r>
              <a:rPr lang="en-US" dirty="0" err="1" smtClean="0"/>
              <a:t>Maths</a:t>
            </a:r>
            <a:r>
              <a:rPr lang="en-US" dirty="0" smtClean="0"/>
              <a:t>, Biology…</a:t>
            </a:r>
            <a:endParaRPr lang="en-US" dirty="0" smtClean="0"/>
          </a:p>
        </p:txBody>
      </p:sp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1294966">
            <a:off x="586168" y="4125379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Notched Right Arrow 6"/>
          <p:cNvSpPr/>
          <p:nvPr/>
        </p:nvSpPr>
        <p:spPr>
          <a:xfrm rot="19173240">
            <a:off x="2785145" y="4180718"/>
            <a:ext cx="1469765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3657600"/>
            <a:ext cx="1181100" cy="15430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9" name="Notched Right Arrow 8"/>
          <p:cNvSpPr/>
          <p:nvPr/>
        </p:nvSpPr>
        <p:spPr>
          <a:xfrm rot="527405">
            <a:off x="4867072" y="3839125"/>
            <a:ext cx="2361596" cy="24909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5872" y="3181350"/>
            <a:ext cx="752475" cy="6667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46178"/>
          <a:stretch/>
        </p:blipFill>
        <p:spPr>
          <a:xfrm>
            <a:off x="4953000" y="2590800"/>
            <a:ext cx="1676400" cy="4114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Sections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24200" y="1600200"/>
            <a:ext cx="5641848" cy="4495800"/>
          </a:xfrm>
        </p:spPr>
        <p:txBody>
          <a:bodyPr/>
          <a:lstStyle/>
          <a:p>
            <a:r>
              <a:rPr lang="en-AU" dirty="0" smtClean="0"/>
              <a:t>One course has many sections</a:t>
            </a:r>
          </a:p>
          <a:p>
            <a:pPr lvl="1"/>
            <a:r>
              <a:rPr lang="en-AU" dirty="0" smtClean="0"/>
              <a:t>Example: Year 7 Math, Year 8 Math</a:t>
            </a:r>
          </a:p>
        </p:txBody>
      </p:sp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Notched Right Arrow 4"/>
          <p:cNvSpPr/>
          <p:nvPr/>
        </p:nvSpPr>
        <p:spPr>
          <a:xfrm rot="1294966">
            <a:off x="662368" y="465878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Notched Right Arrow 6"/>
          <p:cNvSpPr/>
          <p:nvPr/>
        </p:nvSpPr>
        <p:spPr>
          <a:xfrm rot="17888820">
            <a:off x="2529127" y="4361336"/>
            <a:ext cx="1914693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 rot="21211016">
            <a:off x="5101313" y="4589204"/>
            <a:ext cx="990600" cy="232415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ounded Rectangle 8"/>
          <p:cNvSpPr/>
          <p:nvPr/>
        </p:nvSpPr>
        <p:spPr>
          <a:xfrm rot="21211016">
            <a:off x="5144623" y="4844929"/>
            <a:ext cx="829667" cy="785074"/>
          </a:xfrm>
          <a:prstGeom prst="roundRect">
            <a:avLst>
              <a:gd name="adj" fmla="val 13050"/>
            </a:avLst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58025" y="4145161"/>
            <a:ext cx="1781175" cy="12096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2" name="Notched Right Arrow 11"/>
          <p:cNvSpPr/>
          <p:nvPr/>
        </p:nvSpPr>
        <p:spPr>
          <a:xfrm rot="19999878" flipH="1">
            <a:off x="7968293" y="4461055"/>
            <a:ext cx="753359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en-US" dirty="0"/>
          </a:p>
        </p:txBody>
      </p:sp>
      <p:sp>
        <p:nvSpPr>
          <p:cNvPr id="13" name="Down Arrow Callout 12"/>
          <p:cNvSpPr/>
          <p:nvPr/>
        </p:nvSpPr>
        <p:spPr>
          <a:xfrm>
            <a:off x="7240976" y="2971800"/>
            <a:ext cx="1447800" cy="12400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4. Set </a:t>
            </a:r>
            <a:r>
              <a:rPr lang="en-AU" b="1" dirty="0" smtClean="0"/>
              <a:t>YOU</a:t>
            </a:r>
            <a:r>
              <a:rPr lang="en-AU" dirty="0" smtClean="0"/>
              <a:t> as the instructor</a:t>
            </a:r>
            <a:endParaRPr lang="en-AU" dirty="0"/>
          </a:p>
        </p:txBody>
      </p:sp>
      <p:sp>
        <p:nvSpPr>
          <p:cNvPr id="15" name="Notched Right Arrow 14"/>
          <p:cNvSpPr/>
          <p:nvPr/>
        </p:nvSpPr>
        <p:spPr>
          <a:xfrm rot="4026127">
            <a:off x="3421478" y="4901370"/>
            <a:ext cx="2801637" cy="30091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1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787" y="819150"/>
            <a:ext cx="3400425" cy="5219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Sections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025" y="4145161"/>
            <a:ext cx="1781175" cy="12096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Notched Right Arrow 5"/>
          <p:cNvSpPr/>
          <p:nvPr/>
        </p:nvSpPr>
        <p:spPr>
          <a:xfrm rot="19999878" flipH="1">
            <a:off x="7968293" y="4461055"/>
            <a:ext cx="753359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en-US" dirty="0"/>
          </a:p>
        </p:txBody>
      </p:sp>
      <p:sp>
        <p:nvSpPr>
          <p:cNvPr id="7" name="Notched Right Arrow 6"/>
          <p:cNvSpPr/>
          <p:nvPr/>
        </p:nvSpPr>
        <p:spPr>
          <a:xfrm rot="1927082" flipH="1">
            <a:off x="2942486" y="3508951"/>
            <a:ext cx="4594371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 rot="21211016">
            <a:off x="3037967" y="4318663"/>
            <a:ext cx="625779" cy="142264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Notched Right Arrow 9"/>
          <p:cNvSpPr/>
          <p:nvPr/>
        </p:nvSpPr>
        <p:spPr>
          <a:xfrm rot="2015809">
            <a:off x="2583838" y="3927621"/>
            <a:ext cx="549301" cy="56275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en-US" dirty="0"/>
          </a:p>
        </p:txBody>
      </p:sp>
      <p:sp>
        <p:nvSpPr>
          <p:cNvPr id="11" name="Notched Right Arrow 10"/>
          <p:cNvSpPr/>
          <p:nvPr/>
        </p:nvSpPr>
        <p:spPr>
          <a:xfrm rot="2015809">
            <a:off x="2757285" y="5361362"/>
            <a:ext cx="549301" cy="56275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7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Login with the “teacher” account you created earlier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Making Report Cards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884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Login as a Teacher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76400"/>
            <a:ext cx="7315200" cy="12725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225299"/>
            <a:ext cx="7315200" cy="1257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Notched Right Arrow 4"/>
          <p:cNvSpPr/>
          <p:nvPr/>
        </p:nvSpPr>
        <p:spPr>
          <a:xfrm rot="18154129">
            <a:off x="6971456" y="2327147"/>
            <a:ext cx="1090218" cy="9318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7107" y="4758958"/>
            <a:ext cx="1590675" cy="19621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Notched Right Arrow 8"/>
          <p:cNvSpPr/>
          <p:nvPr/>
        </p:nvSpPr>
        <p:spPr>
          <a:xfrm rot="1707305">
            <a:off x="507045" y="5527742"/>
            <a:ext cx="1588645" cy="9318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5822" y="4758958"/>
            <a:ext cx="3784718" cy="13805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Notched Right Arrow 11"/>
          <p:cNvSpPr/>
          <p:nvPr/>
        </p:nvSpPr>
        <p:spPr>
          <a:xfrm rot="18154129">
            <a:off x="5106965" y="5121071"/>
            <a:ext cx="1090218" cy="9318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Notched Right Arrow 6"/>
          <p:cNvSpPr/>
          <p:nvPr/>
        </p:nvSpPr>
        <p:spPr>
          <a:xfrm rot="18154129">
            <a:off x="6998385" y="3886764"/>
            <a:ext cx="1090218" cy="93187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1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Grade/Mark Students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Select the “Section” you created earlier in area 1</a:t>
            </a:r>
          </a:p>
          <a:p>
            <a:r>
              <a:rPr lang="en-AU" dirty="0" smtClean="0"/>
              <a:t>Your students will be in area 2</a:t>
            </a:r>
          </a:p>
          <a:p>
            <a:r>
              <a:rPr lang="en-AU" dirty="0" smtClean="0"/>
              <a:t>Type students final report card marks and comments go in area 3</a:t>
            </a:r>
          </a:p>
          <a:p>
            <a:pPr lvl="1"/>
            <a:r>
              <a:rPr lang="en-AU" dirty="0" smtClean="0"/>
              <a:t>Don’t forget to save!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131" y="4171950"/>
            <a:ext cx="5353050" cy="2228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ounded Rectangle 4"/>
          <p:cNvSpPr/>
          <p:nvPr/>
        </p:nvSpPr>
        <p:spPr>
          <a:xfrm>
            <a:off x="2335308" y="4791075"/>
            <a:ext cx="1371600" cy="232415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ounded Rectangle 5"/>
          <p:cNvSpPr/>
          <p:nvPr/>
        </p:nvSpPr>
        <p:spPr>
          <a:xfrm>
            <a:off x="3935508" y="4878707"/>
            <a:ext cx="1676400" cy="598168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ounded Rectangle 8"/>
          <p:cNvSpPr/>
          <p:nvPr/>
        </p:nvSpPr>
        <p:spPr>
          <a:xfrm>
            <a:off x="4164108" y="4257674"/>
            <a:ext cx="1295400" cy="295275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ounded Rectangle 9"/>
          <p:cNvSpPr/>
          <p:nvPr/>
        </p:nvSpPr>
        <p:spPr>
          <a:xfrm>
            <a:off x="6145309" y="4791075"/>
            <a:ext cx="911351" cy="761999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Notched Right Arrow 10"/>
          <p:cNvSpPr/>
          <p:nvPr/>
        </p:nvSpPr>
        <p:spPr>
          <a:xfrm rot="20255907">
            <a:off x="1821884" y="4785286"/>
            <a:ext cx="569647" cy="47640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Notched Right Arrow 11"/>
          <p:cNvSpPr/>
          <p:nvPr/>
        </p:nvSpPr>
        <p:spPr>
          <a:xfrm rot="1389028">
            <a:off x="5139908" y="4456813"/>
            <a:ext cx="1118851" cy="47640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" name="Notched Right Arrow 12"/>
          <p:cNvSpPr/>
          <p:nvPr/>
        </p:nvSpPr>
        <p:spPr>
          <a:xfrm rot="19868517">
            <a:off x="4335529" y="5067569"/>
            <a:ext cx="569647" cy="47640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Notched Right Arrow 13"/>
          <p:cNvSpPr/>
          <p:nvPr/>
        </p:nvSpPr>
        <p:spPr>
          <a:xfrm rot="2878712" flipH="1">
            <a:off x="4199431" y="6000674"/>
            <a:ext cx="521642" cy="47640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6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book.schooltool.org/_images/contacts-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" t="23104" r="47850"/>
          <a:stretch/>
        </p:blipFill>
        <p:spPr bwMode="auto">
          <a:xfrm>
            <a:off x="3962400" y="1219200"/>
            <a:ext cx="4627159" cy="52355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School Information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Student records</a:t>
            </a:r>
          </a:p>
          <a:p>
            <a:pPr lvl="1"/>
            <a:r>
              <a:rPr lang="en-US" dirty="0" smtClean="0"/>
              <a:t>Phone Numbers</a:t>
            </a:r>
          </a:p>
          <a:p>
            <a:pPr lvl="1"/>
            <a:r>
              <a:rPr lang="en-US" dirty="0" smtClean="0"/>
              <a:t>Class lists</a:t>
            </a:r>
          </a:p>
          <a:p>
            <a:pPr lvl="1"/>
            <a:r>
              <a:rPr lang="en-US" dirty="0" smtClean="0"/>
              <a:t>Grades</a:t>
            </a:r>
          </a:p>
          <a:p>
            <a:pPr marL="457200" lvl="1" indent="0">
              <a:buNone/>
            </a:pPr>
            <a:r>
              <a:rPr lang="en-US" dirty="0" smtClean="0"/>
              <a:t>- more…</a:t>
            </a:r>
          </a:p>
        </p:txBody>
      </p:sp>
      <p:sp>
        <p:nvSpPr>
          <p:cNvPr id="4" name="Notched Right Arrow 3"/>
          <p:cNvSpPr/>
          <p:nvPr/>
        </p:nvSpPr>
        <p:spPr>
          <a:xfrm rot="20234356">
            <a:off x="3200401" y="5381936"/>
            <a:ext cx="1143000" cy="5334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8"/>
          <a:stretch/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otched Right Arrow 4"/>
          <p:cNvSpPr/>
          <p:nvPr/>
        </p:nvSpPr>
        <p:spPr>
          <a:xfrm rot="18623035">
            <a:off x="3378715" y="1303522"/>
            <a:ext cx="6096000" cy="38862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5105400"/>
            <a:ext cx="5334000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 smtClean="0"/>
              <a:t>Username: manager</a:t>
            </a:r>
          </a:p>
          <a:p>
            <a:r>
              <a:rPr lang="en-US" sz="4800" dirty="0" smtClean="0"/>
              <a:t>Password: </a:t>
            </a:r>
            <a:r>
              <a:rPr lang="en-US" sz="4800" dirty="0" err="1" smtClean="0"/>
              <a:t>schooltool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616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2827165"/>
            <a:ext cx="1600200" cy="1685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Print Report Card</a:t>
            </a:r>
            <a:endParaRPr lang="en-AU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352800" y="1600200"/>
            <a:ext cx="5413247" cy="4495800"/>
          </a:xfrm>
        </p:spPr>
        <p:txBody>
          <a:bodyPr/>
          <a:lstStyle/>
          <a:p>
            <a:r>
              <a:rPr lang="en-AU" dirty="0" smtClean="0"/>
              <a:t>Login as </a:t>
            </a:r>
            <a:r>
              <a:rPr lang="en-AU" b="1" dirty="0" smtClean="0"/>
              <a:t>manager</a:t>
            </a:r>
            <a:r>
              <a:rPr lang="en-AU" dirty="0" smtClean="0"/>
              <a:t> again</a:t>
            </a:r>
          </a:p>
          <a:p>
            <a:pPr lvl="1"/>
            <a:r>
              <a:rPr lang="en-AU" dirty="0" smtClean="0"/>
              <a:t>Then you can print report cards</a:t>
            </a:r>
            <a:endParaRPr lang="en-AU" dirty="0"/>
          </a:p>
        </p:txBody>
      </p:sp>
      <p:pic>
        <p:nvPicPr>
          <p:cNvPr id="11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684165"/>
            <a:ext cx="2616958" cy="49452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</p:pic>
      <p:sp>
        <p:nvSpPr>
          <p:cNvPr id="14" name="Notched Right Arrow 13"/>
          <p:cNvSpPr/>
          <p:nvPr/>
        </p:nvSpPr>
        <p:spPr>
          <a:xfrm rot="1294966">
            <a:off x="555001" y="2990145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152900" y="3504496"/>
            <a:ext cx="1181100" cy="160869"/>
          </a:xfrm>
          <a:prstGeom prst="roundRect">
            <a:avLst/>
          </a:prstGeom>
          <a:solidFill>
            <a:srgbClr val="94B6D2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Notched Right Arrow 14"/>
          <p:cNvSpPr/>
          <p:nvPr/>
        </p:nvSpPr>
        <p:spPr>
          <a:xfrm rot="20854060">
            <a:off x="2860960" y="3525325"/>
            <a:ext cx="1379329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0842" y="2722390"/>
            <a:ext cx="1924050" cy="18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Notched Right Arrow 16"/>
          <p:cNvSpPr/>
          <p:nvPr/>
        </p:nvSpPr>
        <p:spPr>
          <a:xfrm rot="1503079">
            <a:off x="5262207" y="3774782"/>
            <a:ext cx="1379329" cy="29024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Configuring Report Cards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4414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Report Cards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724400" y="3189684"/>
            <a:ext cx="3171825" cy="15716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191" y="1219200"/>
            <a:ext cx="2846008" cy="55125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Notched Right Arrow 6"/>
          <p:cNvSpPr/>
          <p:nvPr/>
        </p:nvSpPr>
        <p:spPr>
          <a:xfrm rot="1294966">
            <a:off x="86553" y="517102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Notched Right Arrow 7"/>
          <p:cNvSpPr/>
          <p:nvPr/>
        </p:nvSpPr>
        <p:spPr>
          <a:xfrm rot="18536120">
            <a:off x="2550478" y="4714536"/>
            <a:ext cx="2820313" cy="4887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Notched Right Arrow 9"/>
          <p:cNvSpPr/>
          <p:nvPr/>
        </p:nvSpPr>
        <p:spPr>
          <a:xfrm rot="1249946">
            <a:off x="6006331" y="3778025"/>
            <a:ext cx="734204" cy="2697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845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Finis </a:t>
            </a:r>
            <a:r>
              <a:rPr lang="en-AU" dirty="0" err="1" smtClean="0"/>
              <a:t>Nao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427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2" t="18777" r="9686" b="7847"/>
          <a:stretch/>
        </p:blipFill>
        <p:spPr bwMode="auto">
          <a:xfrm>
            <a:off x="3059603" y="1371600"/>
            <a:ext cx="6084397" cy="50360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Cards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</a:t>
            </a:r>
          </a:p>
          <a:p>
            <a:r>
              <a:rPr lang="en-US" dirty="0" smtClean="0"/>
              <a:t>Grades</a:t>
            </a:r>
          </a:p>
          <a:p>
            <a:r>
              <a:rPr lang="en-US" dirty="0" smtClean="0"/>
              <a:t>Teacher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16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Grade Book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" t="5085" r="7089" b="42095"/>
          <a:stretch/>
        </p:blipFill>
        <p:spPr bwMode="auto">
          <a:xfrm>
            <a:off x="600250" y="1642282"/>
            <a:ext cx="7909182" cy="4453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4695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Behavior </a:t>
            </a:r>
            <a:r>
              <a:rPr lang="en-US" dirty="0" smtClean="0"/>
              <a:t>Monitoring and Evaluation</a:t>
            </a:r>
          </a:p>
          <a:p>
            <a:r>
              <a:rPr lang="en-US" dirty="0" smtClean="0"/>
              <a:t>Managing Interventions/Counseling with students and parents</a:t>
            </a:r>
          </a:p>
          <a:p>
            <a:r>
              <a:rPr lang="en-US" dirty="0" err="1" smtClean="0"/>
              <a:t>CanDo</a:t>
            </a:r>
            <a:r>
              <a:rPr lang="en-US" dirty="0" smtClean="0"/>
              <a:t> Skill Tracking</a:t>
            </a:r>
            <a:endParaRPr lang="en-US" dirty="0"/>
          </a:p>
          <a:p>
            <a:r>
              <a:rPr lang="en-US" dirty="0" smtClean="0"/>
              <a:t>Demographic and Personal Data</a:t>
            </a:r>
          </a:p>
          <a:p>
            <a:r>
              <a:rPr lang="en-US" dirty="0" smtClean="0"/>
              <a:t>Daily Participation Journal</a:t>
            </a:r>
          </a:p>
          <a:p>
            <a:r>
              <a:rPr lang="en-US" dirty="0" smtClean="0"/>
              <a:t>Calendars for the whole school or individual groups</a:t>
            </a:r>
          </a:p>
        </p:txBody>
      </p:sp>
    </p:spTree>
    <p:extLst>
      <p:ext uri="{BB962C8B-B14F-4D97-AF65-F5344CB8AC3E}">
        <p14:creationId xmlns:p14="http://schemas.microsoft.com/office/powerpoint/2010/main" val="24402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8"/>
          <a:stretch/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otched Right Arrow 4"/>
          <p:cNvSpPr/>
          <p:nvPr/>
        </p:nvSpPr>
        <p:spPr>
          <a:xfrm rot="18623035">
            <a:off x="3378715" y="1303522"/>
            <a:ext cx="6096000" cy="38862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5105400"/>
            <a:ext cx="5334000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 smtClean="0"/>
              <a:t>Username: manager</a:t>
            </a:r>
          </a:p>
          <a:p>
            <a:r>
              <a:rPr lang="en-US" sz="4800" dirty="0" smtClean="0"/>
              <a:t>Password: </a:t>
            </a:r>
            <a:r>
              <a:rPr lang="en-US" sz="4800" dirty="0" err="1" smtClean="0"/>
              <a:t>schooltool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131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Populate the Database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 all your students, teachers, and courses into the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6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/>
              <a:t> </a:t>
            </a:r>
            <a:r>
              <a:rPr lang="en-US" dirty="0" smtClean="0"/>
              <a:t>Create Years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“School” tab &gt; Add School Year &gt; Define the current school year’s start and end days</a:t>
            </a:r>
          </a:p>
          <a:p>
            <a:pPr lvl="1"/>
            <a:r>
              <a:rPr lang="en-US" dirty="0" smtClean="0"/>
              <a:t>Start: Feb 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1"/>
            <a:r>
              <a:rPr lang="en-US" dirty="0" smtClean="0"/>
              <a:t>End: Nov 30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 rot="19983788">
            <a:off x="-736265" y="3301653"/>
            <a:ext cx="1015626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Already Completed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01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ook.schooltool.org/_images/sc-school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 t="30006" r="62387" b="13313"/>
          <a:stretch/>
        </p:blipFill>
        <p:spPr bwMode="auto">
          <a:xfrm>
            <a:off x="609600" y="1447800"/>
            <a:ext cx="2616958" cy="49452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8" name="Rectangle 7"/>
          <p:cNvSpPr/>
          <p:nvPr/>
        </p:nvSpPr>
        <p:spPr>
          <a:xfrm rot="19983788">
            <a:off x="-736265" y="3301653"/>
            <a:ext cx="1015626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Already Completed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51" r="54302" b="25660"/>
          <a:stretch/>
        </p:blipFill>
        <p:spPr bwMode="auto">
          <a:xfrm>
            <a:off x="5145917" y="3962400"/>
            <a:ext cx="3769483" cy="196527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Notched Right Arrow 6"/>
          <p:cNvSpPr/>
          <p:nvPr/>
        </p:nvSpPr>
        <p:spPr>
          <a:xfrm rot="20968615">
            <a:off x="3072223" y="5611017"/>
            <a:ext cx="2473277" cy="41502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Create Terms or Semesters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38892" y="1600200"/>
            <a:ext cx="5227155" cy="4495800"/>
          </a:xfrm>
        </p:spPr>
        <p:txBody>
          <a:bodyPr/>
          <a:lstStyle/>
          <a:p>
            <a:r>
              <a:rPr lang="en-US" dirty="0" smtClean="0"/>
              <a:t>Basic: Create a “term” for each report created within the year</a:t>
            </a:r>
          </a:p>
          <a:p>
            <a:pPr lvl="1"/>
            <a:r>
              <a:rPr lang="en-US" dirty="0"/>
              <a:t>Term1: Feb 1</a:t>
            </a:r>
            <a:r>
              <a:rPr lang="en-US" baseline="30000" dirty="0"/>
              <a:t>st</a:t>
            </a:r>
            <a:r>
              <a:rPr lang="en-US" dirty="0"/>
              <a:t> – June 30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Term2: July 1</a:t>
            </a:r>
            <a:r>
              <a:rPr lang="en-US" baseline="30000" dirty="0"/>
              <a:t>st</a:t>
            </a:r>
            <a:r>
              <a:rPr lang="en-US" dirty="0"/>
              <a:t> – Nov 30</a:t>
            </a:r>
            <a:r>
              <a:rPr lang="en-US" baseline="30000" dirty="0"/>
              <a:t>th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6" name="Notched Right Arrow 5"/>
          <p:cNvSpPr/>
          <p:nvPr/>
        </p:nvSpPr>
        <p:spPr>
          <a:xfrm rot="1294966">
            <a:off x="738568" y="5171020"/>
            <a:ext cx="1918079" cy="1066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0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486</TotalTime>
  <Words>369</Words>
  <Application>Microsoft Office PowerPoint</Application>
  <PresentationFormat>On-screen Show (4:3)</PresentationFormat>
  <Paragraphs>111</Paragraphs>
  <Slides>24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Tw Cen MT</vt:lpstr>
      <vt:lpstr>Wingdings</vt:lpstr>
      <vt:lpstr>Wingdings 2</vt:lpstr>
      <vt:lpstr>Median</vt:lpstr>
      <vt:lpstr>Schooltool</vt:lpstr>
      <vt:lpstr>What is a School Information System?</vt:lpstr>
      <vt:lpstr>Report Cards</vt:lpstr>
      <vt:lpstr>Teacher Grade Book</vt:lpstr>
      <vt:lpstr>Additional Uses</vt:lpstr>
      <vt:lpstr>PowerPoint Presentation</vt:lpstr>
      <vt:lpstr>Populate the Database</vt:lpstr>
      <vt:lpstr>1st Create Years</vt:lpstr>
      <vt:lpstr>2nd Create Terms or Semesters</vt:lpstr>
      <vt:lpstr>3rd Grade Levels</vt:lpstr>
      <vt:lpstr>Adding People</vt:lpstr>
      <vt:lpstr>Adding People</vt:lpstr>
      <vt:lpstr>Adding Groups</vt:lpstr>
      <vt:lpstr>Adding Courses</vt:lpstr>
      <vt:lpstr>Adding Sections</vt:lpstr>
      <vt:lpstr>Adding Sections</vt:lpstr>
      <vt:lpstr>Making Report Cards</vt:lpstr>
      <vt:lpstr>Login as a Teacher</vt:lpstr>
      <vt:lpstr>Grade/Mark Students</vt:lpstr>
      <vt:lpstr>PowerPoint Presentation</vt:lpstr>
      <vt:lpstr>Print Report Card</vt:lpstr>
      <vt:lpstr>Configuring Report Cards</vt:lpstr>
      <vt:lpstr>Setting Up Report Cards</vt:lpstr>
      <vt:lpstr>Finis Nao</vt:lpstr>
    </vt:vector>
  </TitlesOfParts>
  <Company>US Peace Corps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Schooltool</dc:title>
  <dc:creator>Toohig, Michael</dc:creator>
  <cp:lastModifiedBy>User</cp:lastModifiedBy>
  <cp:revision>43</cp:revision>
  <dcterms:created xsi:type="dcterms:W3CDTF">2015-08-26T05:02:56Z</dcterms:created>
  <dcterms:modified xsi:type="dcterms:W3CDTF">2015-08-27T03:36:01Z</dcterms:modified>
</cp:coreProperties>
</file>