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9" r:id="rId3"/>
    <p:sldId id="326" r:id="rId4"/>
    <p:sldId id="325" r:id="rId5"/>
    <p:sldId id="277" r:id="rId6"/>
    <p:sldId id="278" r:id="rId7"/>
    <p:sldId id="287" r:id="rId8"/>
    <p:sldId id="295" r:id="rId9"/>
    <p:sldId id="296" r:id="rId10"/>
    <p:sldId id="327" r:id="rId11"/>
    <p:sldId id="304" r:id="rId12"/>
    <p:sldId id="298" r:id="rId13"/>
    <p:sldId id="299" r:id="rId14"/>
    <p:sldId id="300" r:id="rId15"/>
    <p:sldId id="301" r:id="rId16"/>
    <p:sldId id="302" r:id="rId17"/>
    <p:sldId id="305" r:id="rId18"/>
    <p:sldId id="265" r:id="rId19"/>
    <p:sldId id="274" r:id="rId20"/>
    <p:sldId id="262" r:id="rId21"/>
    <p:sldId id="266" r:id="rId22"/>
    <p:sldId id="269" r:id="rId23"/>
    <p:sldId id="270" r:id="rId24"/>
    <p:sldId id="320" r:id="rId25"/>
    <p:sldId id="319" r:id="rId26"/>
    <p:sldId id="306" r:id="rId27"/>
    <p:sldId id="312" r:id="rId28"/>
    <p:sldId id="315" r:id="rId29"/>
    <p:sldId id="316" r:id="rId30"/>
    <p:sldId id="317" r:id="rId31"/>
    <p:sldId id="323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DDDE3-45E5-4CBB-8BC9-2F6E75D98F20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3B9196E-F831-4763-B694-8580D4DD5523}">
      <dgm:prSet phldrT="[Text]" custT="1"/>
      <dgm:spPr/>
      <dgm:t>
        <a:bodyPr/>
        <a:lstStyle/>
        <a:p>
          <a:r>
            <a:rPr lang="en-US" sz="2100" b="1" dirty="0" smtClean="0"/>
            <a:t>Learning systems </a:t>
          </a:r>
          <a:r>
            <a:rPr lang="en-US" sz="2100" dirty="0" smtClean="0"/>
            <a:t>team: </a:t>
          </a:r>
          <a:r>
            <a:rPr lang="en-US" sz="1600" dirty="0" smtClean="0"/>
            <a:t>maintain </a:t>
          </a:r>
          <a:r>
            <a:rPr lang="en-US" sz="1600" dirty="0" err="1" smtClean="0"/>
            <a:t>Moodle</a:t>
          </a:r>
          <a:r>
            <a:rPr lang="en-US" sz="1600" dirty="0" smtClean="0"/>
            <a:t> servers</a:t>
          </a:r>
          <a:endParaRPr lang="en-US" sz="1600" dirty="0"/>
        </a:p>
      </dgm:t>
    </dgm:pt>
    <dgm:pt modelId="{7F5790FD-71AF-4EC6-8700-FF8A7703C7CD}" type="parTrans" cxnId="{B5E86D64-29B3-4348-BF80-649BC1A09F68}">
      <dgm:prSet/>
      <dgm:spPr/>
      <dgm:t>
        <a:bodyPr/>
        <a:lstStyle/>
        <a:p>
          <a:endParaRPr lang="en-US"/>
        </a:p>
      </dgm:t>
    </dgm:pt>
    <dgm:pt modelId="{836E250C-1E52-4320-8301-C7C7DCE7B8C5}" type="sibTrans" cxnId="{B5E86D64-29B3-4348-BF80-649BC1A09F68}">
      <dgm:prSet/>
      <dgm:spPr/>
      <dgm:t>
        <a:bodyPr/>
        <a:lstStyle/>
        <a:p>
          <a:endParaRPr lang="en-US"/>
        </a:p>
      </dgm:t>
    </dgm:pt>
    <dgm:pt modelId="{A036C3CF-FAFA-44B2-BDE6-8B64126B020D}">
      <dgm:prSet phldrT="[Text]" custT="1"/>
      <dgm:spPr/>
      <dgm:t>
        <a:bodyPr/>
        <a:lstStyle/>
        <a:p>
          <a:r>
            <a:rPr lang="en-US" sz="2400" b="1" dirty="0" smtClean="0"/>
            <a:t>ITS</a:t>
          </a:r>
        </a:p>
        <a:p>
          <a:r>
            <a:rPr lang="en-US" sz="1600" dirty="0" smtClean="0"/>
            <a:t>Maintain infrastructure</a:t>
          </a:r>
        </a:p>
        <a:p>
          <a:r>
            <a:rPr lang="en-US" sz="1600" dirty="0" smtClean="0"/>
            <a:t>Services, Labs &amp; computers</a:t>
          </a:r>
          <a:endParaRPr lang="en-US" sz="1600" dirty="0"/>
        </a:p>
      </dgm:t>
    </dgm:pt>
    <dgm:pt modelId="{B01DD6DB-B50A-4583-9D04-A09B63FA3CC5}" type="parTrans" cxnId="{3214B1BC-384B-4529-B9E7-F50EF5A4CEB1}">
      <dgm:prSet/>
      <dgm:spPr/>
      <dgm:t>
        <a:bodyPr/>
        <a:lstStyle/>
        <a:p>
          <a:endParaRPr lang="en-US"/>
        </a:p>
      </dgm:t>
    </dgm:pt>
    <dgm:pt modelId="{4D8CFB44-1AAF-41C1-AA7A-F8343543D145}" type="sibTrans" cxnId="{3214B1BC-384B-4529-B9E7-F50EF5A4CEB1}">
      <dgm:prSet/>
      <dgm:spPr/>
      <dgm:t>
        <a:bodyPr/>
        <a:lstStyle/>
        <a:p>
          <a:endParaRPr lang="en-US"/>
        </a:p>
      </dgm:t>
    </dgm:pt>
    <dgm:pt modelId="{9AEF51EC-3ECF-4889-ABF3-CFBBF7B5D02D}">
      <dgm:prSet phldrT="[Text]" custT="1"/>
      <dgm:spPr/>
      <dgm:t>
        <a:bodyPr/>
        <a:lstStyle/>
        <a:p>
          <a:r>
            <a:rPr lang="en-US" sz="2100" b="1" dirty="0" smtClean="0"/>
            <a:t>Teachers</a:t>
          </a:r>
          <a:r>
            <a:rPr lang="en-US" sz="2100" dirty="0" smtClean="0"/>
            <a:t>: </a:t>
          </a:r>
          <a:r>
            <a:rPr lang="en-US" sz="1600" dirty="0" smtClean="0"/>
            <a:t>Design, develop &amp; facilitate learning &amp; Teaching</a:t>
          </a:r>
          <a:endParaRPr lang="en-US" sz="1600" dirty="0"/>
        </a:p>
      </dgm:t>
    </dgm:pt>
    <dgm:pt modelId="{19CD00F1-C270-4BD3-AD0B-2D2C9564B660}" type="parTrans" cxnId="{913EAA71-3DA5-49FE-8BC9-A293B81C46CF}">
      <dgm:prSet/>
      <dgm:spPr/>
      <dgm:t>
        <a:bodyPr/>
        <a:lstStyle/>
        <a:p>
          <a:endParaRPr lang="en-US"/>
        </a:p>
      </dgm:t>
    </dgm:pt>
    <dgm:pt modelId="{28FE5249-9585-48BC-BE4B-1E40AD6086B4}" type="sibTrans" cxnId="{913EAA71-3DA5-49FE-8BC9-A293B81C46CF}">
      <dgm:prSet/>
      <dgm:spPr/>
      <dgm:t>
        <a:bodyPr/>
        <a:lstStyle/>
        <a:p>
          <a:endParaRPr lang="en-US"/>
        </a:p>
      </dgm:t>
    </dgm:pt>
    <dgm:pt modelId="{D54C39D4-1573-4880-BB5A-3A0B7A5E227B}">
      <dgm:prSet custT="1"/>
      <dgm:spPr/>
      <dgm:t>
        <a:bodyPr/>
        <a:lstStyle/>
        <a:p>
          <a:r>
            <a:rPr lang="en-US" sz="2100" b="1" dirty="0" smtClean="0"/>
            <a:t>CFL</a:t>
          </a:r>
        </a:p>
        <a:p>
          <a:r>
            <a:rPr lang="en-US" sz="1600" dirty="0" smtClean="0"/>
            <a:t>Course Design</a:t>
          </a:r>
        </a:p>
        <a:p>
          <a:r>
            <a:rPr lang="en-US" sz="1600" dirty="0" smtClean="0"/>
            <a:t>Training</a:t>
          </a:r>
          <a:endParaRPr lang="en-US" sz="1600" dirty="0"/>
        </a:p>
      </dgm:t>
    </dgm:pt>
    <dgm:pt modelId="{1EDC7E0F-D330-4F71-AEA9-A451ECFB0CD0}" type="sibTrans" cxnId="{C84EAE0D-7B19-4B28-89C9-2654727AAAA0}">
      <dgm:prSet/>
      <dgm:spPr/>
      <dgm:t>
        <a:bodyPr/>
        <a:lstStyle/>
        <a:p>
          <a:endParaRPr lang="en-US"/>
        </a:p>
      </dgm:t>
    </dgm:pt>
    <dgm:pt modelId="{6CB963C6-407C-4507-8388-BED4EBDDF5A6}" type="parTrans" cxnId="{C84EAE0D-7B19-4B28-89C9-2654727AAAA0}">
      <dgm:prSet/>
      <dgm:spPr/>
      <dgm:t>
        <a:bodyPr/>
        <a:lstStyle/>
        <a:p>
          <a:endParaRPr lang="en-US"/>
        </a:p>
      </dgm:t>
    </dgm:pt>
    <dgm:pt modelId="{4A51D0AF-55B6-4F06-B15E-8B0CC2E23ED0}" type="pres">
      <dgm:prSet presAssocID="{D31DDDE3-45E5-4CBB-8BC9-2F6E75D98F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BC7507-5293-487F-A4A7-A4CC9EB24866}" type="pres">
      <dgm:prSet presAssocID="{53B9196E-F831-4763-B694-8580D4DD5523}" presName="circ1" presStyleLbl="vennNode1" presStyleIdx="0" presStyleCnt="4"/>
      <dgm:spPr/>
      <dgm:t>
        <a:bodyPr/>
        <a:lstStyle/>
        <a:p>
          <a:endParaRPr lang="en-US"/>
        </a:p>
      </dgm:t>
    </dgm:pt>
    <dgm:pt modelId="{39D4AFCF-3791-46F0-B7C3-D6AAECC5F1D1}" type="pres">
      <dgm:prSet presAssocID="{53B9196E-F831-4763-B694-8580D4DD55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E0E32-00AC-4866-B031-4EC452AE6030}" type="pres">
      <dgm:prSet presAssocID="{D54C39D4-1573-4880-BB5A-3A0B7A5E227B}" presName="circ2" presStyleLbl="vennNode1" presStyleIdx="1" presStyleCnt="4"/>
      <dgm:spPr/>
      <dgm:t>
        <a:bodyPr/>
        <a:lstStyle/>
        <a:p>
          <a:endParaRPr lang="en-US"/>
        </a:p>
      </dgm:t>
    </dgm:pt>
    <dgm:pt modelId="{1B563077-11B4-43E2-872A-8C6C0094C37B}" type="pres">
      <dgm:prSet presAssocID="{D54C39D4-1573-4880-BB5A-3A0B7A5E227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7D16B-DC5C-4015-A2E5-5AC5328FCCDE}" type="pres">
      <dgm:prSet presAssocID="{A036C3CF-FAFA-44B2-BDE6-8B64126B020D}" presName="circ3" presStyleLbl="vennNode1" presStyleIdx="2" presStyleCnt="4"/>
      <dgm:spPr/>
      <dgm:t>
        <a:bodyPr/>
        <a:lstStyle/>
        <a:p>
          <a:endParaRPr lang="en-US"/>
        </a:p>
      </dgm:t>
    </dgm:pt>
    <dgm:pt modelId="{ADF334BE-CE2B-47A5-81F5-7CBAA66E7534}" type="pres">
      <dgm:prSet presAssocID="{A036C3CF-FAFA-44B2-BDE6-8B64126B020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1781D-9621-45F8-98EF-73C2C03A64F4}" type="pres">
      <dgm:prSet presAssocID="{9AEF51EC-3ECF-4889-ABF3-CFBBF7B5D02D}" presName="circ4" presStyleLbl="vennNode1" presStyleIdx="3" presStyleCnt="4"/>
      <dgm:spPr/>
      <dgm:t>
        <a:bodyPr/>
        <a:lstStyle/>
        <a:p>
          <a:endParaRPr lang="en-US"/>
        </a:p>
      </dgm:t>
    </dgm:pt>
    <dgm:pt modelId="{8261ADE4-60CC-4D29-9110-574CB266A210}" type="pres">
      <dgm:prSet presAssocID="{9AEF51EC-3ECF-4889-ABF3-CFBBF7B5D02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F777E-7B9D-48C5-8847-4574556B6FBF}" type="presOf" srcId="{A036C3CF-FAFA-44B2-BDE6-8B64126B020D}" destId="{ADF334BE-CE2B-47A5-81F5-7CBAA66E7534}" srcOrd="1" destOrd="0" presId="urn:microsoft.com/office/officeart/2005/8/layout/venn1"/>
    <dgm:cxn modelId="{4368C0CC-8587-479D-9A13-9D55290F3C53}" type="presOf" srcId="{D54C39D4-1573-4880-BB5A-3A0B7A5E227B}" destId="{1B563077-11B4-43E2-872A-8C6C0094C37B}" srcOrd="1" destOrd="0" presId="urn:microsoft.com/office/officeart/2005/8/layout/venn1"/>
    <dgm:cxn modelId="{77881BCE-5C49-4978-903C-3B9C54B1F2DC}" type="presOf" srcId="{D54C39D4-1573-4880-BB5A-3A0B7A5E227B}" destId="{FF1E0E32-00AC-4866-B031-4EC452AE6030}" srcOrd="0" destOrd="0" presId="urn:microsoft.com/office/officeart/2005/8/layout/venn1"/>
    <dgm:cxn modelId="{766FCF3B-247A-413B-BA9C-EB44292FC407}" type="presOf" srcId="{A036C3CF-FAFA-44B2-BDE6-8B64126B020D}" destId="{6DF7D16B-DC5C-4015-A2E5-5AC5328FCCDE}" srcOrd="0" destOrd="0" presId="urn:microsoft.com/office/officeart/2005/8/layout/venn1"/>
    <dgm:cxn modelId="{B5E86D64-29B3-4348-BF80-649BC1A09F68}" srcId="{D31DDDE3-45E5-4CBB-8BC9-2F6E75D98F20}" destId="{53B9196E-F831-4763-B694-8580D4DD5523}" srcOrd="0" destOrd="0" parTransId="{7F5790FD-71AF-4EC6-8700-FF8A7703C7CD}" sibTransId="{836E250C-1E52-4320-8301-C7C7DCE7B8C5}"/>
    <dgm:cxn modelId="{745C3E88-1B60-4E6F-9FEE-34748CDA35CA}" type="presOf" srcId="{53B9196E-F831-4763-B694-8580D4DD5523}" destId="{98BC7507-5293-487F-A4A7-A4CC9EB24866}" srcOrd="0" destOrd="0" presId="urn:microsoft.com/office/officeart/2005/8/layout/venn1"/>
    <dgm:cxn modelId="{C84EAE0D-7B19-4B28-89C9-2654727AAAA0}" srcId="{D31DDDE3-45E5-4CBB-8BC9-2F6E75D98F20}" destId="{D54C39D4-1573-4880-BB5A-3A0B7A5E227B}" srcOrd="1" destOrd="0" parTransId="{6CB963C6-407C-4507-8388-BED4EBDDF5A6}" sibTransId="{1EDC7E0F-D330-4F71-AEA9-A451ECFB0CD0}"/>
    <dgm:cxn modelId="{ABE7B281-8233-498F-9E2C-6B5F40CE706A}" type="presOf" srcId="{9AEF51EC-3ECF-4889-ABF3-CFBBF7B5D02D}" destId="{8261ADE4-60CC-4D29-9110-574CB266A210}" srcOrd="1" destOrd="0" presId="urn:microsoft.com/office/officeart/2005/8/layout/venn1"/>
    <dgm:cxn modelId="{913EAA71-3DA5-49FE-8BC9-A293B81C46CF}" srcId="{D31DDDE3-45E5-4CBB-8BC9-2F6E75D98F20}" destId="{9AEF51EC-3ECF-4889-ABF3-CFBBF7B5D02D}" srcOrd="3" destOrd="0" parTransId="{19CD00F1-C270-4BD3-AD0B-2D2C9564B660}" sibTransId="{28FE5249-9585-48BC-BE4B-1E40AD6086B4}"/>
    <dgm:cxn modelId="{FD4D4014-35DA-4F54-B37A-94B75A494FE0}" type="presOf" srcId="{53B9196E-F831-4763-B694-8580D4DD5523}" destId="{39D4AFCF-3791-46F0-B7C3-D6AAECC5F1D1}" srcOrd="1" destOrd="0" presId="urn:microsoft.com/office/officeart/2005/8/layout/venn1"/>
    <dgm:cxn modelId="{FF6F3536-E859-41B6-9718-0399DF4C9641}" type="presOf" srcId="{D31DDDE3-45E5-4CBB-8BC9-2F6E75D98F20}" destId="{4A51D0AF-55B6-4F06-B15E-8B0CC2E23ED0}" srcOrd="0" destOrd="0" presId="urn:microsoft.com/office/officeart/2005/8/layout/venn1"/>
    <dgm:cxn modelId="{3214B1BC-384B-4529-B9E7-F50EF5A4CEB1}" srcId="{D31DDDE3-45E5-4CBB-8BC9-2F6E75D98F20}" destId="{A036C3CF-FAFA-44B2-BDE6-8B64126B020D}" srcOrd="2" destOrd="0" parTransId="{B01DD6DB-B50A-4583-9D04-A09B63FA3CC5}" sibTransId="{4D8CFB44-1AAF-41C1-AA7A-F8343543D145}"/>
    <dgm:cxn modelId="{923F37F1-5717-465C-A3CD-8C5FC3B3C511}" type="presOf" srcId="{9AEF51EC-3ECF-4889-ABF3-CFBBF7B5D02D}" destId="{6191781D-9621-45F8-98EF-73C2C03A64F4}" srcOrd="0" destOrd="0" presId="urn:microsoft.com/office/officeart/2005/8/layout/venn1"/>
    <dgm:cxn modelId="{09D81AA1-C222-45DA-93BD-2AE01C9DC45F}" type="presParOf" srcId="{4A51D0AF-55B6-4F06-B15E-8B0CC2E23ED0}" destId="{98BC7507-5293-487F-A4A7-A4CC9EB24866}" srcOrd="0" destOrd="0" presId="urn:microsoft.com/office/officeart/2005/8/layout/venn1"/>
    <dgm:cxn modelId="{958B255D-552D-4460-B2C6-A665D3F8132E}" type="presParOf" srcId="{4A51D0AF-55B6-4F06-B15E-8B0CC2E23ED0}" destId="{39D4AFCF-3791-46F0-B7C3-D6AAECC5F1D1}" srcOrd="1" destOrd="0" presId="urn:microsoft.com/office/officeart/2005/8/layout/venn1"/>
    <dgm:cxn modelId="{C5C7C8D4-F019-4E88-8D87-82BEC0A3A0AA}" type="presParOf" srcId="{4A51D0AF-55B6-4F06-B15E-8B0CC2E23ED0}" destId="{FF1E0E32-00AC-4866-B031-4EC452AE6030}" srcOrd="2" destOrd="0" presId="urn:microsoft.com/office/officeart/2005/8/layout/venn1"/>
    <dgm:cxn modelId="{D919B977-A025-4549-AF2E-1E7DBB9176D5}" type="presParOf" srcId="{4A51D0AF-55B6-4F06-B15E-8B0CC2E23ED0}" destId="{1B563077-11B4-43E2-872A-8C6C0094C37B}" srcOrd="3" destOrd="0" presId="urn:microsoft.com/office/officeart/2005/8/layout/venn1"/>
    <dgm:cxn modelId="{7C57EF2F-3E6C-40D8-BE5A-E9D993D721B2}" type="presParOf" srcId="{4A51D0AF-55B6-4F06-B15E-8B0CC2E23ED0}" destId="{6DF7D16B-DC5C-4015-A2E5-5AC5328FCCDE}" srcOrd="4" destOrd="0" presId="urn:microsoft.com/office/officeart/2005/8/layout/venn1"/>
    <dgm:cxn modelId="{6548CD25-4CDA-4DB8-A7A1-D70C1EEBEA30}" type="presParOf" srcId="{4A51D0AF-55B6-4F06-B15E-8B0CC2E23ED0}" destId="{ADF334BE-CE2B-47A5-81F5-7CBAA66E7534}" srcOrd="5" destOrd="0" presId="urn:microsoft.com/office/officeart/2005/8/layout/venn1"/>
    <dgm:cxn modelId="{F650D6BC-778F-4FFF-88A0-F6E8943A0A90}" type="presParOf" srcId="{4A51D0AF-55B6-4F06-B15E-8B0CC2E23ED0}" destId="{6191781D-9621-45F8-98EF-73C2C03A64F4}" srcOrd="6" destOrd="0" presId="urn:microsoft.com/office/officeart/2005/8/layout/venn1"/>
    <dgm:cxn modelId="{1DFDE33A-DB98-44A8-A0E6-1BD373DC2D5B}" type="presParOf" srcId="{4A51D0AF-55B6-4F06-B15E-8B0CC2E23ED0}" destId="{8261ADE4-60CC-4D29-9110-574CB266A21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C7507-5293-487F-A4A7-A4CC9EB24866}">
      <dsp:nvSpPr>
        <dsp:cNvPr id="0" name=""/>
        <dsp:cNvSpPr/>
      </dsp:nvSpPr>
      <dsp:spPr>
        <a:xfrm>
          <a:off x="2815431" y="53732"/>
          <a:ext cx="2794072" cy="279407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Learning systems </a:t>
          </a:r>
          <a:r>
            <a:rPr lang="en-US" sz="2100" kern="1200" dirty="0" smtClean="0"/>
            <a:t>team: </a:t>
          </a:r>
          <a:r>
            <a:rPr lang="en-US" sz="1600" kern="1200" dirty="0" smtClean="0"/>
            <a:t>maintain </a:t>
          </a:r>
          <a:r>
            <a:rPr lang="en-US" sz="1600" kern="1200" dirty="0" err="1" smtClean="0"/>
            <a:t>Moodle</a:t>
          </a:r>
          <a:r>
            <a:rPr lang="en-US" sz="1600" kern="1200" dirty="0" smtClean="0"/>
            <a:t> servers</a:t>
          </a:r>
          <a:endParaRPr lang="en-US" sz="1600" kern="1200" dirty="0"/>
        </a:p>
      </dsp:txBody>
      <dsp:txXfrm>
        <a:off x="3137824" y="429857"/>
        <a:ext cx="2149286" cy="886580"/>
      </dsp:txXfrm>
    </dsp:sp>
    <dsp:sp modelId="{FF1E0E32-00AC-4866-B031-4EC452AE6030}">
      <dsp:nvSpPr>
        <dsp:cNvPr id="0" name=""/>
        <dsp:cNvSpPr/>
      </dsp:nvSpPr>
      <dsp:spPr>
        <a:xfrm>
          <a:off x="4051271" y="1289571"/>
          <a:ext cx="2794072" cy="279407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CFL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Course Design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Training</a:t>
          </a:r>
          <a:endParaRPr lang="en-US" sz="1600" kern="1200" dirty="0"/>
        </a:p>
      </dsp:txBody>
      <dsp:txXfrm>
        <a:off x="5555772" y="1611964"/>
        <a:ext cx="1074643" cy="2149286"/>
      </dsp:txXfrm>
    </dsp:sp>
    <dsp:sp modelId="{6DF7D16B-DC5C-4015-A2E5-5AC5328FCCDE}">
      <dsp:nvSpPr>
        <dsp:cNvPr id="0" name=""/>
        <dsp:cNvSpPr/>
      </dsp:nvSpPr>
      <dsp:spPr>
        <a:xfrm>
          <a:off x="2815431" y="2525411"/>
          <a:ext cx="2794072" cy="279407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Maintain infrastructure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Services, Labs &amp; computers</a:t>
          </a:r>
          <a:endParaRPr lang="en-US" sz="1600" kern="1200" dirty="0"/>
        </a:p>
      </dsp:txBody>
      <dsp:txXfrm>
        <a:off x="3137824" y="4056778"/>
        <a:ext cx="2149286" cy="886580"/>
      </dsp:txXfrm>
    </dsp:sp>
    <dsp:sp modelId="{6191781D-9621-45F8-98EF-73C2C03A64F4}">
      <dsp:nvSpPr>
        <dsp:cNvPr id="0" name=""/>
        <dsp:cNvSpPr/>
      </dsp:nvSpPr>
      <dsp:spPr>
        <a:xfrm>
          <a:off x="1579592" y="1289571"/>
          <a:ext cx="2794072" cy="279407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Teachers</a:t>
          </a:r>
          <a:r>
            <a:rPr lang="en-US" sz="2100" kern="1200" dirty="0" smtClean="0"/>
            <a:t>: </a:t>
          </a:r>
          <a:r>
            <a:rPr lang="en-US" sz="1600" kern="1200" dirty="0" smtClean="0"/>
            <a:t>Design, develop &amp; facilitate learning &amp; Teaching</a:t>
          </a:r>
          <a:endParaRPr lang="en-US" sz="1600" kern="1200" dirty="0"/>
        </a:p>
      </dsp:txBody>
      <dsp:txXfrm>
        <a:off x="1794520" y="1611964"/>
        <a:ext cx="1074643" cy="2149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34B08-A75A-416D-B0A3-A4FB1C0EC5B3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1B41B-0D94-4102-A02A-AF738C764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F4C37-76B9-43E0-BFD0-5963C312E302}" type="slidenum">
              <a:rPr lang="en-US"/>
              <a:pPr/>
              <a:t>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Authentic assessment (positive feedback)</a:t>
            </a:r>
          </a:p>
          <a:p>
            <a:r>
              <a:rPr lang="en-US" dirty="0" smtClean="0"/>
              <a:t>High Interactivity: Student-Content-Teacher</a:t>
            </a:r>
          </a:p>
          <a:p>
            <a:r>
              <a:rPr lang="en-US" dirty="0" smtClean="0"/>
              <a:t>High Teacher online presence</a:t>
            </a:r>
          </a:p>
          <a:p>
            <a:r>
              <a:rPr lang="en-US" dirty="0" smtClean="0"/>
              <a:t>Fruit of sharing of teaching practice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3CB51-F38E-49E3-A635-3E7C88C1A3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5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2602B-56F0-4896-9FFD-44E133180504}" type="slidenum">
              <a:rPr lang="en-US"/>
              <a:pPr/>
              <a:t>17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Once students chose a group they were automatically enrolled in “group working forums” which were closed to all students outside the group</a:t>
            </a:r>
          </a:p>
          <a:p>
            <a:pPr>
              <a:lnSpc>
                <a:spcPct val="80000"/>
              </a:lnSpc>
            </a:pP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sz="1200" dirty="0" smtClean="0"/>
              <a:t>These forums became like a workshop/Law firm in which the students could collaborate in privacy</a:t>
            </a:r>
          </a:p>
          <a:p>
            <a:pPr>
              <a:lnSpc>
                <a:spcPct val="80000"/>
              </a:lnSpc>
            </a:pP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sz="1200" dirty="0" smtClean="0"/>
              <a:t>Once the final presentation was prepared students would then share it on a forum accessible to all students</a:t>
            </a:r>
          </a:p>
          <a:p>
            <a:pPr>
              <a:lnSpc>
                <a:spcPct val="80000"/>
              </a:lnSpc>
            </a:pP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sz="1200" dirty="0" err="1" smtClean="0"/>
              <a:t>Archecture</a:t>
            </a: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sz="1200" dirty="0" smtClean="0"/>
              <a:t>The general body of students could then comment, question and interact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1B41B-0D94-4102-A02A-AF738C764E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2602B-56F0-4896-9FFD-44E133180504}" type="slidenum">
              <a:rPr lang="en-US"/>
              <a:pPr/>
              <a:t>24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/>
              <a:t>16.33 </a:t>
            </a:r>
          </a:p>
          <a:p>
            <a:r>
              <a:rPr lang="en-US" altLang="en-US" smtClean="0"/>
              <a:t>7.08 </a:t>
            </a:r>
          </a:p>
          <a:p>
            <a:r>
              <a:rPr lang="en-US" altLang="en-US" smtClean="0"/>
              <a:t>13.32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305DA9-35D6-4668-ACFA-17F229FF7228}" type="slidenum">
              <a:rPr lang="en-US" altLang="en-US" smtClean="0"/>
              <a:pPr>
                <a:defRPr/>
              </a:pPr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F4C37-76B9-43E0-BFD0-5963C312E302}" type="slidenum">
              <a:rPr lang="en-US"/>
              <a:pPr/>
              <a:t>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7B0DA-5F03-41DE-A551-B17DDA9048AD}" type="slidenum">
              <a:rPr lang="en-US"/>
              <a:pPr/>
              <a:t>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2602B-56F0-4896-9FFD-44E133180504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2602B-56F0-4896-9FFD-44E133180504}" type="slidenum">
              <a:rPr lang="en-US"/>
              <a:pPr/>
              <a:t>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2602B-56F0-4896-9FFD-44E133180504}" type="slidenum">
              <a:rPr lang="en-US"/>
              <a:pPr/>
              <a:t>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2602B-56F0-4896-9FFD-44E133180504}" type="slidenum">
              <a:rPr lang="en-US"/>
              <a:pPr/>
              <a:t>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2602B-56F0-4896-9FFD-44E133180504}" type="slidenum">
              <a:rPr lang="en-US"/>
              <a:pPr/>
              <a:t>10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2602B-56F0-4896-9FFD-44E133180504}" type="slidenum">
              <a:rPr lang="en-US"/>
              <a:pPr/>
              <a:t>11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9E00B1-C721-4E63-95C5-78108ABC63E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27330E-249F-4F2E-A61E-A6752588C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elearn.usp.ac.fj/course/view.php?id=30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oodle%20Presentation%20%5bVersion%202.0,%20HD%5d%20(HD)(2)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portfolio.usp.ac.fj/view/view.php?id=5409" TargetMode="Externa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604864"/>
          </a:xfrm>
        </p:spPr>
        <p:txBody>
          <a:bodyPr>
            <a:normAutofit fontScale="40000" lnSpcReduction="20000"/>
          </a:bodyPr>
          <a:lstStyle/>
          <a:p>
            <a:endParaRPr lang="en-US" sz="5500" dirty="0" smtClean="0"/>
          </a:p>
          <a:p>
            <a:r>
              <a:rPr lang="en-US" sz="5500" dirty="0" smtClean="0"/>
              <a:t>Pita Tuisawau</a:t>
            </a:r>
          </a:p>
          <a:p>
            <a:r>
              <a:rPr lang="en-US" sz="5500" dirty="0" smtClean="0"/>
              <a:t>Instructional Designer</a:t>
            </a:r>
          </a:p>
          <a:p>
            <a:r>
              <a:rPr lang="en-US" sz="5500" dirty="0" smtClean="0"/>
              <a:t>Centre for Flexible Learning</a:t>
            </a:r>
          </a:p>
          <a:p>
            <a:endParaRPr lang="en-US" sz="5500" dirty="0" smtClean="0"/>
          </a:p>
          <a:p>
            <a:r>
              <a:rPr lang="en-US" sz="5500" dirty="0"/>
              <a:t>With </a:t>
            </a:r>
            <a:r>
              <a:rPr lang="en-US" sz="5500" dirty="0" smtClean="0"/>
              <a:t>thanks </a:t>
            </a:r>
            <a:r>
              <a:rPr lang="en-US" sz="5500" dirty="0"/>
              <a:t>to Professor Don Paterson, Aidan Ricketts &amp; Helen Menard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Moodle</a:t>
            </a:r>
            <a:r>
              <a:rPr lang="en-US" dirty="0" smtClean="0"/>
              <a:t> @ USP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512" y="476672"/>
            <a:ext cx="72566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itchFamily="34" charset="0"/>
              </a:rPr>
              <a:t>How does USP use </a:t>
            </a:r>
            <a:r>
              <a:rPr lang="en-US" sz="4000" b="1" dirty="0" err="1" smtClean="0">
                <a:latin typeface="Arial" pitchFamily="34" charset="0"/>
              </a:rPr>
              <a:t>Moodle</a:t>
            </a:r>
            <a:r>
              <a:rPr lang="en-US" sz="4000" b="1" dirty="0" smtClean="0">
                <a:latin typeface="Arial" pitchFamily="34" charset="0"/>
              </a:rPr>
              <a:t>?</a:t>
            </a:r>
          </a:p>
          <a:p>
            <a:endParaRPr lang="en-US" sz="4000" b="1" dirty="0">
              <a:latin typeface="Arial" pitchFamily="34" charset="0"/>
            </a:endParaRPr>
          </a:p>
        </p:txBody>
      </p:sp>
      <p:pic>
        <p:nvPicPr>
          <p:cNvPr id="75780" name="Picture 4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420888"/>
            <a:ext cx="7400925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23728" y="148478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Support Communities Of Practice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9099" y="349617"/>
            <a:ext cx="7752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 smtClean="0"/>
              <a:t>Facilitate fully Online mode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2281" y="1844824"/>
            <a:ext cx="7696200" cy="377728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LW392: Civil Procedure 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Dr Helen Menard 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Earned High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reviews from Flexible Learning Review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Innovative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simple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transfer her past law practice experiences into virtual Law firms and Court Registries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Rationale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 bring dry boring topic to life and to target best learning medium: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 by doing </a:t>
            </a:r>
          </a:p>
        </p:txBody>
      </p:sp>
      <p:pic>
        <p:nvPicPr>
          <p:cNvPr id="7" name="Picture 2" descr="C:\Users\user\AppData\Local\Temp\Hel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56792"/>
            <a:ext cx="1338118" cy="18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 FALE-SOE ppt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93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313" y="718444"/>
            <a:ext cx="6121576" cy="791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  <a:p>
            <a:pPr algn="l"/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313" y="1844824"/>
            <a:ext cx="8252354" cy="461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kern="0" dirty="0"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62" y="1645375"/>
            <a:ext cx="7108256" cy="521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8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 FALE-SOE ppt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42"/>
            <a:ext cx="9144000" cy="68793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313" y="523136"/>
            <a:ext cx="6121576" cy="791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/>
            </a:r>
            <a:br>
              <a:rPr lang="en-US" sz="3200" b="1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</a:b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313" y="1844824"/>
            <a:ext cx="8252354" cy="461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kern="0" dirty="0" smtClean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2375" y="242822"/>
            <a:ext cx="6613451" cy="791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VIRTUAL LAW FIRM:  Student interaction with student &amp; Content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3" y="2240166"/>
            <a:ext cx="7723574" cy="3800098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 FALE-SOE ppt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42"/>
            <a:ext cx="9144000" cy="68793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313" y="523136"/>
            <a:ext cx="6121576" cy="791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/>
            </a:r>
            <a:br>
              <a:rPr lang="en-US" sz="3200" b="1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</a:b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313" y="1844824"/>
            <a:ext cx="8252354" cy="461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kern="0" dirty="0" smtClean="0"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2375" y="242822"/>
            <a:ext cx="6613451" cy="791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SENIOR PARTNER IN-TRAY: Student – Teacher Interaction   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9181"/>
            <a:ext cx="8364806" cy="279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 FALE-SOE ppt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42"/>
            <a:ext cx="9144000" cy="68793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313" y="523136"/>
            <a:ext cx="6121576" cy="791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  <a:t/>
            </a:r>
            <a:br>
              <a:rPr lang="en-US" sz="3200" b="1" kern="0" dirty="0" smtClean="0">
                <a:solidFill>
                  <a:schemeClr val="bg1"/>
                </a:solidFill>
                <a:latin typeface="Helvetica"/>
                <a:ea typeface="ＭＳ Ｐゴシック"/>
                <a:cs typeface="Helvetica"/>
              </a:rPr>
            </a:b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313" y="1844824"/>
            <a:ext cx="8252354" cy="461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kern="0" dirty="0" smtClean="0">
              <a:latin typeface="Helvetica"/>
              <a:ea typeface="ＭＳ Ｐゴシック"/>
              <a:cs typeface="Helvetica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1" y="1896717"/>
            <a:ext cx="8229684" cy="442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2375" y="242822"/>
            <a:ext cx="6613451" cy="791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kern="0" dirty="0">
              <a:solidFill>
                <a:schemeClr val="bg1"/>
              </a:solidFill>
              <a:latin typeface="Helvetica"/>
              <a:ea typeface="ＭＳ Ｐゴシック"/>
              <a:cs typeface="Helvetica"/>
            </a:endParaRPr>
          </a:p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COURT REGISTRY:  Student-Content-Teacher interaction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33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4 FALE-SOE ppt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9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4419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Did the students learn?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2590"/>
            <a:ext cx="8458200" cy="4849231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Student </a:t>
            </a:r>
            <a:r>
              <a:rPr lang="en-US" b="1" dirty="0"/>
              <a:t>feedback </a:t>
            </a:r>
            <a:r>
              <a:rPr lang="en-US" b="1" dirty="0" smtClean="0"/>
              <a:t>B: “</a:t>
            </a:r>
            <a:r>
              <a:rPr lang="en-US" dirty="0" smtClean="0"/>
              <a:t>I </a:t>
            </a:r>
            <a:r>
              <a:rPr lang="en-US" dirty="0"/>
              <a:t>don't understand why this isn't a compulsory paper - because I believe it should be.  It gives a great mix of both practical and theory</a:t>
            </a:r>
            <a:r>
              <a:rPr lang="en-US" dirty="0" smtClean="0"/>
              <a:t>.”</a:t>
            </a:r>
          </a:p>
          <a:p>
            <a:endParaRPr lang="en-US" b="1" dirty="0" smtClean="0"/>
          </a:p>
          <a:p>
            <a:r>
              <a:rPr lang="en-US" b="1" dirty="0" smtClean="0"/>
              <a:t>Student </a:t>
            </a:r>
            <a:r>
              <a:rPr lang="en-US" b="1" dirty="0"/>
              <a:t>feedback </a:t>
            </a:r>
            <a:r>
              <a:rPr lang="en-US" b="1" dirty="0" smtClean="0"/>
              <a:t>C: </a:t>
            </a:r>
            <a:r>
              <a:rPr lang="en-US" dirty="0" smtClean="0"/>
              <a:t>The </a:t>
            </a:r>
            <a:r>
              <a:rPr lang="en-US" dirty="0"/>
              <a:t>assessment program (court visit/law firm groups) was enlightening because it offered a practical insight to the procedures of civil courts. My only negative comment would be the communication difficulties experienced by groups such as ours, whose members were located on different campuses. </a:t>
            </a:r>
            <a:r>
              <a:rPr lang="en-US" b="1" dirty="0"/>
              <a:t>Not everyone has the luxury of frequent access to online communication</a:t>
            </a:r>
            <a:r>
              <a:rPr lang="en-US" dirty="0"/>
              <a:t>. However, on a positive note, our group formed an amicable relationship, even though we have not met personally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7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049" y="380394"/>
            <a:ext cx="813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 smtClean="0"/>
              <a:t>Facilitate Blended learning: LW352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0996" y="3429000"/>
            <a:ext cx="7772400" cy="33108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equip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with the information and skills to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critique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different environmental regimes in context.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group presentations required students to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role play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plausible professional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setting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government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advisors </a:t>
            </a:r>
          </a:p>
          <a:p>
            <a:pPr marL="548640" marR="0" lvl="1" indent="-228600" algn="l" defTabSz="914400" rtl="0" eaLnBrk="1" fontAlgn="auto" latinLnBrk="0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activists </a:t>
            </a:r>
          </a:p>
          <a:p>
            <a:pPr marL="548640" marR="0" lvl="1" indent="-228600" algn="l" defTabSz="914400" rtl="0" eaLnBrk="1" fontAlgn="auto" latinLnBrk="0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consultants </a:t>
            </a:r>
          </a:p>
          <a:p>
            <a:pPr marL="548640" marR="0" lvl="1" indent="-228600" algn="l" defTabSz="914400" rtl="0" eaLnBrk="1" fontAlgn="auto" latinLnBrk="0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environmental lawyers</a:t>
            </a:r>
          </a:p>
          <a:p>
            <a:pPr marL="548640" marR="0" lvl="1" indent="-228600" algn="l" defTabSz="914400" rtl="0" eaLnBrk="1" fontAlgn="auto" latinLnBrk="0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NGOs</a:t>
            </a:r>
          </a:p>
          <a:p>
            <a:pPr marL="548640" marR="0" lvl="1" indent="-228600" algn="l" defTabSz="914400" rtl="0" eaLnBrk="1" fontAlgn="auto" latinLnBrk="0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forums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R-advising-in-Vanuat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013176"/>
            <a:ext cx="2160240" cy="14377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56850"/>
              </p:ext>
            </p:extLst>
          </p:nvPr>
        </p:nvGraphicFramePr>
        <p:xfrm>
          <a:off x="1159226" y="1484784"/>
          <a:ext cx="5933054" cy="1656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601"/>
                <a:gridCol w="1475096"/>
                <a:gridCol w="2894357"/>
              </a:tblGrid>
              <a:tr h="552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Activities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Online (79%)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Weeks 1-13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Group work written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F2F (21%)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Week 14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Oral advocacy presentations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dirty="0"/>
              <a:t>Forum </a:t>
            </a:r>
            <a:r>
              <a:rPr lang="en-US" dirty="0" smtClean="0"/>
              <a:t>group tasks</a:t>
            </a:r>
            <a:endParaRPr lang="en-US" dirty="0"/>
          </a:p>
        </p:txBody>
      </p:sp>
      <p:pic>
        <p:nvPicPr>
          <p:cNvPr id="21508" name="Picture 4" descr="PPT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84713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520" y="594928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AUTHENTIC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62373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COLLABORATIVE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58772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PRACTICAL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88024" y="2492896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. Law firm forums: to prepare their presentation/brief  </a:t>
            </a:r>
          </a:p>
        </p:txBody>
      </p:sp>
      <p:pic>
        <p:nvPicPr>
          <p:cNvPr id="14" name="Content Placeholder 13" descr="tic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868144" y="4149080"/>
            <a:ext cx="1057513" cy="1110630"/>
          </a:xfrm>
        </p:spPr>
      </p:pic>
      <p:grpSp>
        <p:nvGrpSpPr>
          <p:cNvPr id="37" name="Group 36"/>
          <p:cNvGrpSpPr/>
          <p:nvPr/>
        </p:nvGrpSpPr>
        <p:grpSpPr>
          <a:xfrm>
            <a:off x="539552" y="3717032"/>
            <a:ext cx="2592288" cy="1656184"/>
            <a:chOff x="539552" y="3717032"/>
            <a:chExt cx="2592288" cy="1656184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539552" y="3717032"/>
              <a:ext cx="2592288" cy="1656184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moodlevanuatu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632" y="3861048"/>
              <a:ext cx="1124712" cy="1385119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0" y="5445224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/>
              <a:t>3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/>
              <a:t>Weekly </a:t>
            </a:r>
            <a:r>
              <a:rPr lang="en-US" b="1" dirty="0"/>
              <a:t>Presentation </a:t>
            </a:r>
            <a:r>
              <a:rPr lang="en-US" b="1" dirty="0" smtClean="0"/>
              <a:t>forums where Firms presented to the rest of the firms and were critiqued by peers.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179512" y="2492896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/>
              <a:t>Students choose their groups from 12 </a:t>
            </a:r>
            <a:r>
              <a:rPr lang="en-US" b="1" dirty="0" smtClean="0"/>
              <a:t>options (Weeks 1-2)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5976" y="5445224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/>
              <a:t>Coordinator marks the weekly group </a:t>
            </a:r>
            <a:r>
              <a:rPr lang="en-US" b="1" dirty="0" smtClean="0"/>
              <a:t>presentation and provides feedback that takes into account key peer contributions.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293096"/>
            <a:ext cx="857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7" descr="Image result for group+cho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data:image/jpeg;base64,/9j/4AAQSkZJRgABAQAAAQABAAD/2wCEAAkGBxQSEBQUEhQUFRQUFRQVFRUVFBAXFxUXFRQXGBcVFRgYHCggHBomGxcUITEhJSkrLi4uFx8zODMsNygtLisBCgoKDg0OGxAQGywkICQsLCwsLCwsLCwsLCwsLCwsLCwsLCwsLCwsLCwsLCwsLCwsLCwsLCwsLCwsLCwsLCwsLP/AABEIAKgA8AMBEQACEQEDEQH/xAAcAAABBAMBAAAAAAAAAAAAAAAHAAQFBgECAwj/xABEEAABAwIDBAcEBQoGAwEAAAABAAIDBBEFEiEGMUFRBxNhcYGRoSJSscEjMnKy0RQkM0JigpKi8PElY3PC4eIXQ3QV/8QAHAEBAAIDAQEBAAAAAAAAAAAAAAUGAQMEAgcI/8QAMBEAAgICAQMCBQQCAgMBAAAAAAECAwQRBRIhMRNBIiNRYXEGMjOBFDQkwUKR8Bb/2gAMAwEAAhEDEQA/ADigEgEgEgEgEgEgEgMIBIBIBIBIBIBIBIBIBIBIBIBIBIBIBIBIBIBIBIBIBIDKAwgMoBIBIBIBIBIBIBIBIBIBIDjUVLI2lz3BrRvLiAB4lYbS8nqEJTeorZWqrpBoWf8Atz29xritEsmte5KV8LmT8QGH/lGjvultzyFeP8us6f8A85l68InsG2rpak2ilbm9w6O8it0boS8MjsjjsjH/AHxeibutpwmUAkAkAkAkAkAkAkAkAkAkAkAkAkAkAkBhAZQCQCQGEBlAJAYQGkjw0Ek2AFyeVk/JmKbekAXbLad9bMdSIWkiNnAj33DmfRQ+Re5vXsfR+H4qOLWnJfE/JX42lzg1oJcTYAAkk9gC51FvwS1lsK1uT0OK+glgdlmjfG7gHAi/cdx8FmVco+UeKMym9fLkmNwdb8RqDxHaCvKbXg3ThGS0wrdHG2jpT+TVDrvt9G87323td2/FSmPf1fDIonN8QqPnU+PcI67SsmUAkAkAkAkAkAkAkAkAkAkAkAkAkAkAkBhAJAaSPDQSTYDUnkES2+xhtRTbI6hx6CZ+Rj7u4Agi/ddb7MWyC6pI46s+m2XRB9yUWg7TBKLuYZVsO2s617bssx5AabnMAToXDyXfZhdMOrZAx5lf5PpNHTpEruqw6Yg2LwGD942UTkS1Wy48PV6uVBPxsA9lCn1HWkXjozocrn1OmZpDGZhcXtdx+A07VMcdjdSc2fOf1nzEsecceHv5Cni2FRVcBjmbcOFxzaSN4PNbra1LsyIw8yymSsg9MAWN4Y+lnfC/ew7/AHhwcO9QtsHCWj6jgZccqlWL+xpBM5j2vYbOaQ5p5Ebl5i+lm7IqVtUov3PQmy+MfldM2XLlJ0IG6432U/paR8mvg67HB+xLoahniWIsgbmkNgTYcyexbKqpWS1E58nKrx49U2c8JxaOoBMZPskBwOhF9yzdROp6kMbKryI9UCQWo6RXWAJZAkAkBlAJAJAJAJAYLrIYb0askB3EHuIWXFowpxfhmSsLuZl4BdPtrUCYFrrtzaxkD3rZRxBViXGVupy+xV4cjkerqX1CiFXfBaE9oitoqyJkDmyuLRI1zBbV2osSB2XW/HrnKXwrejky76qoP1GDfBaoQzMe+7wzi2wzaWvYnRWLIqlbV0rsyoUXVVX9e+wUsLxBk8YfGdN1jvB5FVq2mVUumRc8bIhfDqiR20+MOgEbWAZ5M2p1AazLc24n2mrfiY/rSe/Bx8pmvFq6o+SmNmcH5wbOvfRrLXPECymlUujo9ikvOl6vqpLZYW07cUpXQzlwyuaczLAkjUHW4UDn4ij29mX39O81bv1El1IqeIdF7o7uFQCwW3s9r00UXDjuuWky6ZH6x9CnrlDuiUwfCW08QjDnOsSb3LdSb7gVP42OqYdKPlHNc7ZyGT6rWi0YBUuLy0uLha4ubkEHgf63LTk1KK2ju4fPsuk4T9gf9MkAFVC8b3xuB/dcLfeUBnLumfWP0tY3XOP3KAuHyy2hW2Axd7IKdhILHHJlsLtuTYgjXzurNjU9WMpnxjms+S5idC8BHJWo9t6XcH21GOMqLNY02Y4kOJ38N3JTmFhyrfVL3KdyvI1ZHy0vHuddiq2GF7w7P1k7mjMcuQZQQ1ot3nU8145CmyfxeyOziM2iK9NdmXxQxZik9IWKSxOibG4taQ8kjiQRoe75qX4vGhb1dSILl8iyDSgyS2FxB89OXOuQHkMcf1gBrrxF76rm5CqFdmonTxcrXX8wsbnAC5NgNSTuC4V3JNvXcZUWMQTG0UrH31GUg37ltnTOC3JaNEcqqU+hS7j9ajoMoDCAygNJHgDUgd5Cyk34PMpKK22RO0cv5rI5pzAC5ym+g37l0YsUrl1HByPVPGkq33B5sPX3xZxa4CN0RDtQBpa3jdTvJUJYqaXfZH8Q3BJSYSsdxDqIS/S+gF91zzUBj0+rYokpnZDopcwN4jVF87pNA7Ne7QG6g77Dirfj0KNXQVWWROyXU/JfejfGpZutjlcX5AxzSd9nZgRfwHmoHlsWFTjKC0T/ABWTOzcZDfpGJFTT8nRy+bXMv6EL3xOumX1OPnYvSKu03A7VMlXa7l66OpLwyDk8HzaFX+Vj8xFu4OXy5L7mNvG+3TH/AFm+YYf9q88a/iaPP6hXyVr6lUpnew37I+CmfBTbEvUZaej0+zIOxn+78FE8mltFt4D/AM0WDHv0J7x8Vw438i2SPML/AIr0VYuUqkUKyT6iS2cNpXX90n4Lky9dBY+BTd7X2Bl0jY42qrPozeOJuRrhucb3cR2fgqvl2KUux9x4DClRRufZvuVYC+g1J3Acexc8YOT0ibvujVW5yekgl7LU2SSBnuysv3hlz6q6+l6eLr7H58sy/wDM5Z3fkJlY60bzyaT6KLh+5Fgueq2wRRn+vBW6K+FHze3zsTLmSNo4zwt/natd2vTk39Du42G74hXxipMVPI8b2scR320VXpj12KJeL5uFbkgLyyufq9xcebiT8Vc66oQXwlInbOT7vuXPYbGn9a2FziWuBAB4WF7hQvJYsVF2LsS3FZtrt6Jd0T+3GJxxUkkbpGskljeIwTq4ga2HiPNR+BTOy1OK2k+5PZVkYwabKT0al7pWNa05Y8znOIsBfc3vU1y/TGD+rK/hY8pZKs34CTWYxDE/I91nZQ4gNcbAkgE2HYfJVyFNk1uKLDfl1UfyPWx5FIHAOBuCLgrw46emb4SUo7j4OqwehICF2oyCEOkuGtcCbAHsXVidTnqPki+VgpU92VTD8VAjqWQuIaZIyDYXAfHrbxYfNSM8eXqxdi9iHnmOjD1V9ddwW42bzPaNwcQO3tPbdWuiEXSuozjt9Kb8hfq5zUYIyRxu7q2Oce1pAJ79FT64qrOcV9SWzV6mLv7A4l+ZVoj4Ksi2dGUtqtw96I+jgofmo/KT+5M8PLVjRYekHDZJfyd8bHPyOeHZRcgPaNbb97Qozjb4VzfU/J28vjytqXSvBRI5AWgjcdysJTpQfUEfYjC3QxFxcCJQxwtfQW4+foqzn5Ctn+C58Viuqve/JLYrhTKhrRJf2TmaQbEG1j6LmpulVLaO3KxoZEOmYLKZxDWDsIPeP7Kzb2tnz/IqSskvoE7AKNjIWuY0Ava0utxNv+Sq3kzlKbTL1x9UIUqUV5JGSMOFnC4PArSnp7R2ThGS1JFJxNwErwNAHKYqfy02fP8APq3kyjFFQ2r2xzMEFN7LctpZRvf+y0+728VWs/L6pOMX2Ps/6U/TsaqY3XR7/QpBNlFpbZfJSjBdyz4LgL4nNkmBa+7S1h3gHi4c+xWXicBfyyPkn6y/VDm5YlD8eWEvYzD2OaZiLvEr7G50sAL2812Z1suro9it8LjQ9JXe5aKmLOxzd2YEeYso+D6Xsm7YdcWgV4rQ/k8ro82a1tbW3hWjGtdtakyhZ+Oqbehex22bwuSeeN7B9HFOC9xIH1W3sBxNy1ac7IjCDh7tEnxGHN2Kfsi77ZyZaGbtbbzIUNhJO6KLDyDaoloEjTqrj7FJZZOj6LNXA+5G4+ZAUVy8tUr7smOHhu1sjOlafNXW4Rxsb4uuT8l0cDHVLf1Z28jPdmjhsTV5HX/Wa9mU8Te+nd+K2cpX1L7aIWc513QcGTeN44yPEqhzmmRrmQRttm3sz5gLbzd48lGY2LKWPveiS5KUb5xilsJVEzLGwWtZo05ablBWPc2WCiHRWojleTcJARG1NOJKSVht7Tba8Nd66cSXTapHDyEumhsFezzI46iohkaDlLS0lxbcdvPePVWbJcrIRnEqmTNqlSK1tPC1s7yy1i4nTtAIHndSuDJuvUvodeLLqrQVdhW/lGDuiFr3ljHZrdvxCqXI/Kzep/knao+rjuJRsXw6SneWSgBwynQ3Fjfip/FyI3R6olZux5UT6GXLovo4yJZLfSMdkvc/VcAd27gVC81ZLqUfYm+HhFxctdwgKDJt+AJNjy5m+5JI3yc4K5Vy3BP7FBzI9NskFnZiS9JEf2APLRVXKTVsi5cfJOiI+lq2N3kBc67nYwSuIzabuslA/ierTT+xHz/MWr7P/vcJuBVLTTxi+5g+CrmQvmMuuB/rx/A6nrQ3gVpOwF+3mJ5WyZbgyuyjmBa5/rtW/MyPSxkl5Zy/pviVlcvKdi+GPcHW4Kr+WfbNJLsEro42VjaxtXUjM46xMI9lo988yeHJSmLQtdTKNzvKzlN0wel7jraOcPqSRuLh6NVtwtelo+N8qpPJm9Fh2MrmNgLSdesefVRWd/Ky0cStYsUWdsoO4rkJMF+1L71kn2vg1WbA7UoovKPeTIs/Rw380efemlPkbfJRPJy3cWfiVrGiiz1MTXNLXgFpGoIuCuCDcWmiQsUZRakAxz73I3G5A5K71JqPcodmnP7BH2EwLqR17ngmWNtmgWyg66668FW+RynbLo12TLRxuLGqPVvyDfb2fPiE/Y/L5NaPxVk4iKWMjizW/VZ22fIacx3Nfc9zf7Lzl/FHREXN9a0SuP4gJ3U0UJu58wcSGgOAj9rf32XDVQ6oylPstG7C63uT7tBbjOguqxLyXKDbimzosHsSAa4jfqn23hpI8NV7r/cjnyU3U9AHxfFDPWucMsb/ANHu0dY6HvV4xsf0sf6ryVmacqtyWxti2FytbneDlJaMxFrHUW9VuoyIdWkzzj2xfaKC/wBGULG4bEWCxfdz9SbvvYn0Cp3KOUsmSl7FnxUlWtFS2/qGurXC31Wta7tO/wCamOKg1RsrvLS3d2HmyWLR08ga36sxaHX56hp8zZac/HlbHqfsaOKy7Kruh+GXatr5B9Vt1Xi4+QevwKpfLJ9GRmkc8G4tZxv56lWKnNqjUtv2Kvl8bbZe2i97P0UkcLWP4Dh3qDybFZY5InsKl00qDH82Gsd9YLR4OvyRs+B0sftSZGg8XOAF/HiumF1rWonBbjY6blNLbJHDnQuH0LmOA91wNvJaZxmnuR0Uzqa1Bj0xg8F4N4LOmdoa6kAFgROT3/RWv5lcGc20i2fpVRU5/wBf9g1duUck2+xdJzUYts9HYPShtNC0jdGwW/dCnYft7HyXJl1Wyf3MTYLC43LBddEbpx8M4bMaqbbkt7Gk8dJTWzuYzkOPkNVlV2WvaWzxO+nHSi2kd6eVkzLwSNcBpodx5HkvFlcoPUlpm6q6Fq6ovZVMV2XndIXizrkm3HVSuPyEIQUWQWZxErJucfcebNUdTTxCMgWu5xtzc4k/FcOXdG23qRNYtPpVKPuT9XWlsMhdoQxx8mlaao7mkj3e9VsDsNtM27S6urT6fhKFLfsSGK4yW5eqOV1tXNLtANABquanCjJtzW0bMWVq+LqZB4nXOqZGOk1eA1hdYAu1PtOtvNl3UUxx4tQ8Enbc5Lciw4Lg0joj+js4PZ7Tjc33kC3ao3KyYdfT3OJy6X6if/sr8cbosSggjJz9axjiHXsHEZgP3V3WONmHKyXjXYksOuUl8XueggFRWWVLXg2QyJAavFwi8nmS2jzdtPSdVVSDk8+i+iYM1bQvwVxLTcfoXCrxEVNB7biXFgNrbnt/5CiIUOq/aXuQnVZXk632Jno7xUtoHAbo5ZLk7gDZ2vmozmKH/kLp9y44diVXf2K9tJWNnnMjTckAOI3XG4hSfGQnXX0zILkbK7LNwGWF0RlqYrvbFGxzXOc91r2dezfLjZdGVaoVSSW2zzhKrq3N6DdT2cLggjmLFUtpryWuM4yW4s7hgWD2bIDBKGGC3aPEHTVDidzCWtHIA2v3qy4VEYVp+7KRyeXOy5rfZDCkr3wzwyR7zLGxwG57XuDSCPFbcimE6pbPXE2yV6QX+tHNVXRdfYhdpsVo4WD8rLCCDlY5uZzrWvlbvPD0Wq2UIr4juwsfJtl8jf8ARVMAx3BmyFzI2wOJ3yMIHgdQ30WiFlO+xMZmFynT8bbX5CJBKHNDmkFpFwRqCOFl1+Styi09M3WTyBSPEZJi+WS/WOe4EH9WziMvZa1lb66YQilDwUbkZS9Z9RL7L1r46qPKTZ7g1w5jt7lz59UZVNv2PfF3zhcorwwqqsF3MFqdwR+I4d1rHNO5wIPcV6hNwknE82RU46YL9otnGRHKJj3Zczh4iwVoxM2ya7oqt8MamztL+isvpy3RzwbcePkpdTb8I5XKLfwo3bZ0wLRZtxp9ltvjc+K86ca9M9XTTg9FypK9scbGubcZcxP2iSVCul2SckR9q30xf0Kn0cxGoxhkjt4c+Xu0NvipPl5ejg9H17Ftwoakl9A/KjkuZQGEBpJKAgAZ0o0oZWFwNxIA7uIuCPUK7cFb109P0ILIh0WMbYLJeK3In11+a6L46mQOYtWJkngMErMNq7tIY98RaT+sBo+3Zo1RuROE8uvT8E3JSWM39SKBUr2IJnaGctPPsO5ap1qR4lHZbtndoBFIzW0byGuHIk2v5qGzMPrg2vKOvjMi2i7pb3EJqrhdRFAQe0G0bKazcpe9wvlBAsObidy6sbEnd+CPzeQrxuz8g8xKq62VzwwMzakB7TrxKsWPW6odLeynZdsbrHNdhYfKGSB7mF2XVti3R3NYyYOyHSmbcC+GPZ1vuTUePFzrAlrjua7j3KDuwLIrfsWrG5Oq7sVPpEqXPfBn3hsg8y38FXs3fY+j/pbXTIqJ3LgLc/B6A2Uq2ijp231ETB/Kp2pbgj5Pn9sif5OGJ7YRRvLI2mVw35SA0HldSdHHzmtvsV3J5aqp9K7somLVYmlL2xNjzauAeCCT+tpuKncWqVUOmT2VrNyI5E+vwa4bXOgkEjQxzhuDs2l+Oi9ZFKuj0vseMTIVE+ryETZraRtUC1wDJRvbe4I5tKruVhyof2LdhchDJX3LAuMkSL2jxDqKZ8nECw7zoF0Y1Xq2qJyZ1rqpcl5BLjGKksDWuPtauPG3f5q2Y2Kovx4KPRVKUnOfkgCVJJaR2rsOcOhc6QBrXONibNBJt4LRkWxhDcj0qZWrpiSuKyFsb77w0jxAsuTHXU1o5lD/AJCi/Y79CkN6molto1jWg9sjj8meq0fqKxdEIFswo+4ZWuVSJE3QGpCAazxXQA26VMJHVsk4gP1/hNv65KxcDf0ycSG5J9NkX9SlbPv0cD+z8wfgFYMlfFtEHnR8NBYjhEuDmwF+pPm3+yp7k4Zm2/csEF1YevsC0FW9eCsGyMwkca6UtaCDqLnx0Kx0ppm6hfEehIX5mg8wD5hUCS02i6xe0mbFYMt6BBilQ6SaRzjqXO8ADYBW3Fgo1rRQM2yVl0tjVdBxsyhg5VjS5hAJBAu08QRuIKwoo6MexwsTCDTYPFW0kMksbHl8bHm4Ghc0E25a8lTsqmDscWj6XiZl1KTrlohndHkDHFwaSODXOJaPA7/FcUcaCZK2c9lTh07OeNiWmp5Xt0yMJFuHDRSmDWpXRTIDIm3Fy9yswfUA7AT3lWzpSZ8+tblNmyyahErJlJt6JHZqQirhLTveB3gjVcWel6D2SHGylHIikF0KqF5Kh0ny2ore9IweVz8lKcRHeQRnKPVIJ3m58Fb12RWkjjdbD0Xfovpw6pmcdzI2jxc7/qVX+asahGP3JbjIbcmVvaOV2SQOaQ/McwI3G9z2KQwkvhaIquH/ACW2X3oupGRYfGTbM8ueTxN3G1/BV7mrXPJf0LZir4Nl4jeFEnSdQUAzqKqyAhK3FyNyArO0tQ6aAggnlYX3gj5qT4uxQt7kZyNTnFNexQ8Da1zXXGot5EfiFbchvtor2ZKUGg54Uxr6RgAAa+ICwFhq3XRUa1uNrb87LTRqdHb6ASLS32XaOFwR2iwKu9clKKa+hUrIOLaZsF7fg1Dat1Z/XJeo+5uq7SD1gEuelgdzijP8oVByI9Nkl9y5UvcESBWo2MDG0kdn1A5Ok+JsrfiPdUfwUa2PTltfc5NNwugj5rUmbLB5Xkb0biYxfU6/ErL7PR1WxUbVoLGxY/w6l/0I/uhVDM/ml+S/VfsRMlq5z2VnpDiAwyqP+UfiF2cf/sQ/Jru/jYMKk2j/AIR6hW33KJWk7HscLBzM41Z+jcf2T8FlLubaf5ETmx8d6yEciT5NK4OSeqWd/GR6slBYVVLqULpZmtFA33nuP8Lf+ym+Dj82T+xD8u/gSBo86lWlexALwaRRlzg1oJc4gADeSdwCzOahHqfhGyMHLSQUejrBZIYpnytLHSubYHQ5WA6nlq4qo8rkwvsSg9pE/g0yqrbkD/amrvFI/wB91/M3Vgw4dOl9Cu479XJbLvhtLJDDFGP1GNHiBqqlmWepdKRcqo9MdEzQ1L+K5TYTtNMSgNKinugI+TCwd6A3gw1rV6jJppoxJJruBuODqayoi4Ne8DuDzl9HBXmuXqUQn9ip8nDv/YYti581FH+zdvkVUM+HTeyc4yfXjxInpEwyMUrpWRsD87C54a0OcL21PHeunir5+sot9jVydMPSbS7gxBVsZWX4HOF4TJWPMMOXMNSXGwaAbXPHyXPk5UMaPXM7cTGds+wbMEoeop4oi7MY2Bpda17dipV8/Vm5/UtdcOmKQ+Ws2Ai2rZapqB2u9Wq14D3QikZq6ctsjKd12N+yPguw4LlqbOiwal5G9D+j8XfeK9S8nXd/KgtbFH/DqX/Rj+6qfl/zS/JfKv2Im1zmwrHSSf8AC6n7HzC7eO75Md/U05H8bBfV/VH2m/eCtiKLUvjZ2Q5vJwrP0bu0Imk9nRQm5otGwcd6wHkxx+SiuWl8nX3JPh47yGwoKtluK9tfs5HWRtzucx0WYtcLEC4F7g7x7IXZhZc8ee4+5yZWPG6PxewFSfZueNld4lU99ImNjKfPiEA5OzHwaT+C4eTlrGkztwY9VqQYMYqwyCV3JjreSp9EXKxIsOVLoqb+wFK+LrJqaHg+Vtx+yC2/oSrl1enVKX2KtxMOqxsNLsjuSpL8lxNo6ZvBYA6jisgNpH2QEdU1lkBFz4tZB7aB7tLRObV/lI1ZIbOte4cW217PZCtPG5kJ0+k/KIPk8aUk3FF12CkcIHBzXNGcluYEXBA3X7VFco4u3cTfxVc66tSJfa6PPQTjkzN/CbrmwZdN8X9zqzo7pkBwFXcp+ixdG0uXEre/G8fA/JRXNR3jp/cmeLlqwMSqRYhFAQWJ7LQTy9Y8OufrAHR3euurNsrh0RfYjr+Oqsn1vyDjE2ZZ5QNAJHgDlZxVlxpdVUWyoZcNXyQyp5czQd17/Fb9dzTZX0S0TWy2zD6mASNe1oMkrTe9xleRpbeozL5BVTcNE9Di3d02phRoqZsUbI2CzWNDWjkALBVyUnKTk/cs0V0rR3WD0NcQo2TRPikGZj2lrhzBXqE3CSkvY8yj1RaBTtjgDqQQEvD+smy7raNaXXPboFaMDM9duOvCK1fx3+PGU9kTPJYC3MDzKkEiDqgpN7JrZSIOrIgRcXNwdxGU71wcjJxpejs4yClkJMJuH4RDASYo2tJ3kbz2XPBVmy6dn7nsuFWPXV3itD9ajeR2PzZKWZ3KN/3StuPHqtivuab5arbAJNuHj8lf61pFPj7lr6NIc1e4+5G4+ZDVDc3LVCX1ZKcZHdmwgY9SOlhewHKXC17XtryVax7fTmpMnMin1a3D6lIodnXxz9bLlcWC0WXNoTfM4gjlYceKlMvklZX0QRw4OB/j+SdiqXg8VCkoTFFVFATEEl0BpUBAQ9ZCSgIp9CSUA6psOWdteB57EzTQWRvbGtHWvjD4ZGe8xw82le6XqaZquXVBoBbToFfYvsUtruyV2OlyYlTn3iW+bSuPk49WLIkeOlqxBvDlSi0G10AkMAgx9tqqYf5jvXVW3C/hiUTPWsmX5Iih+p4u+8V2SNWT+4I/RgfzJw5TzffJVX5RayC58f8A68S3qOO4ygMFDAPOlp2tEOcsrvKMfipvhF8U39iM5Z/JZSqn9X7QVgRVKfL/AAWTYVl61nY159FF8q9Undw63kBUVYLiaucgK5t1VZaCbtaG+ZC7uOh1ZEfycec9UsDL94V3Xgqy8F46KRZ9RIeUbAe8vLv9qrvOz/bEm+Kh5YRc4KrhNPRwkowUA3OGBPwDtDR2QD6KOyA6PYgOLqdAczShAauaAgGs9WAgI+bEkT09mNbTRRKzZt2Zxjc3LqWt1v8AZ5Ky4/LQUVGZA3cZLbcTjs3gsz6uKTLkZE4Oc51xexPstHErozs+lUOCe9mMDEmpbfbQXYZVUiwDtrkBtmT3DBNtSLVk32r/AMoVr4/vQijcmtZMiDovqn7bvvFdzNGR+5fgInRe781kHKok9bH5qs8svn/0XHjf9eJcwVGHeJAYugBt0sP+noB/9J8hCPmp/hF/J/X/AGRHL/xFPqN7PtfIqdiVarxL8Ft6PR+dk8o3fEBQ/Lv5SJThV81sJQeq2Ww5ylAQO0FE2eF0T7gO4g6gjUELdj3uixTRrtrVkellDp9kMkh614ewaAC4J7Ty8FN281uKUOzIyvjVGfxeCewyJsDMkYsL37SeZPFQuRkTvl1TJKqmNS1EmqWpK0G0l6eVAPG6oDfKgNgEBmyAwQgOT0AznCAiqqEoCMkpSgMxUZQPwSVNTlZbBKwMssA79ZZAN5aqyAH+1NI81DntaXB4BuBfUCxVi4/JgqulsqvKYVsruqK7EPLh7obZr+1d27cSd3eu2vLrs33OPLxLY9Pb2LxsVB1FPY75HukI5ZrWHkAq/wAjarLdotPHwcKEmWiKZcB2nfOgOUkiApm3eGGcRStuXwF+g1u2QNzeN2tPmpTjMhVSafuRvKUysq+Eq0OBSSNLiC0ssWg6Zt9/RS9vI1wkkiDx+NulCXYn9kqJ0DnvfYFwDQLg8bkn0UXyWXC1KMST4rBnQ25lwhqrqIJsch90BymhugI6eiQDb/8APQDmCksgJKCJAPGBAdQEArIDKAwgNXNQHJ8aAbvpkByNGEAm0YQHdkFkBuWIBtMgIupugI2W6J6H5ObGlelJox0xflEjTArHvthLXglqdYMjsIDlMgIypBTYIyZhRmNGsbSmjJI0oKDf0JWBAOw1AYMKA16hAZEKA6NYgOgCA2QCQCQCQCQGCEBrlQGMqAzlQCyoDVzUBwkiQDSWmQDV9DdAYbQoBzFS2QDyKJAdgxAavjQDSWnugGr6NAatokA5ip7IB5HGgO7QgN7IDFkArIDKAygEgEgEgMIBIBIBIBIBIBIBEIDUtQGhYgNTEgF1SA2EaA3DUBtZAYLUBoWIDUxoDHVIDYMQG4agNgEAkBlAYQCQCQCQCQH/2Q=="/>
          <p:cNvSpPr>
            <a:spLocks noChangeAspect="1" noChangeArrowheads="1"/>
          </p:cNvSpPr>
          <p:nvPr/>
        </p:nvSpPr>
        <p:spPr bwMode="auto">
          <a:xfrm>
            <a:off x="155575" y="-960438"/>
            <a:ext cx="285750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cho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052" y="764703"/>
            <a:ext cx="1833691" cy="1289695"/>
          </a:xfrm>
          <a:prstGeom prst="rect">
            <a:avLst/>
          </a:prstGeom>
        </p:spPr>
      </p:pic>
      <p:sp>
        <p:nvSpPr>
          <p:cNvPr id="1035" name="AutoShape 11" descr="data:image/jpeg;base64,/9j/4AAQSkZJRgABAQAAAQABAAD/2wCEAAkGBxQSEBQUEhQUFRQUFRQVFRUVFBAXFxUXFRQXGBcVFRgYHCggHBomGxcUITEhJSkrLi4uFx8zODMsNygtLisBCgoKDg0OGxAQGywkICQsLCwsLCwsLCwsLCwsLCwsLCwsLCwsLCwsLCwsLCwsLCwsLCwsLCwsLCwsLCwsLCwsLP/AABEIAKgA8AMBEQACEQEDEQH/xAAcAAABBAMBAAAAAAAAAAAAAAAHAAQFBgECAwj/xABEEAABAwIDBAcEBQoGAwEAAAABAAIDBBEFEiEGMUFRBxNhcYGRoSJSscEjMnKy0RQkM0JigpKi8PElY3PC4eIXQ3QV/8QAHAEBAAIDAQEBAAAAAAAAAAAAAAUGAQMEAgcI/8QAMBEAAgICAQMCBQQCAgMBAAAAAAECAwQRBRIhMRNBIiNRYXEGMjOBFDQkwUKR8Bb/2gAMAwEAAhEDEQA/ADigEgEgEgEgEgEgEgMIBIBIBIBIBIBIBIBIBIBIBIBIBIBIBIBIBIBIBIBIBIDKAwgMoBIBIBIBIBIBIBIBIBIBIDjUVLI2lz3BrRvLiAB4lYbS8nqEJTeorZWqrpBoWf8Atz29xritEsmte5KV8LmT8QGH/lGjvultzyFeP8us6f8A85l68InsG2rpak2ilbm9w6O8it0boS8MjsjjsjH/AHxeibutpwmUAkAkAkAkAkAkAkAkAkAkAkAkAkAkAkBhAZQCQCQGEBlAJAYQGkjw0Ek2AFyeVk/JmKbekAXbLad9bMdSIWkiNnAj33DmfRQ+Re5vXsfR+H4qOLWnJfE/JX42lzg1oJcTYAAkk9gC51FvwS1lsK1uT0OK+glgdlmjfG7gHAi/cdx8FmVco+UeKMym9fLkmNwdb8RqDxHaCvKbXg3ThGS0wrdHG2jpT+TVDrvt9G87323td2/FSmPf1fDIonN8QqPnU+PcI67SsmUAkAkAkAkAkAkAkAkAkAkAkAkAkAkAkBhAJAaSPDQSTYDUnkES2+xhtRTbI6hx6CZ+Rj7u4Agi/ddb7MWyC6pI46s+m2XRB9yUWg7TBKLuYZVsO2s617bssx5AabnMAToXDyXfZhdMOrZAx5lf5PpNHTpEruqw6Yg2LwGD942UTkS1Wy48PV6uVBPxsA9lCn1HWkXjozocrn1OmZpDGZhcXtdx+A07VMcdjdSc2fOf1nzEsecceHv5Cni2FRVcBjmbcOFxzaSN4PNbra1LsyIw8yymSsg9MAWN4Y+lnfC/ew7/AHhwcO9QtsHCWj6jgZccqlWL+xpBM5j2vYbOaQ5p5Ebl5i+lm7IqVtUov3PQmy+MfldM2XLlJ0IG6432U/paR8mvg67HB+xLoahniWIsgbmkNgTYcyexbKqpWS1E58nKrx49U2c8JxaOoBMZPskBwOhF9yzdROp6kMbKryI9UCQWo6RXWAJZAkAkBlAJAJAJAJAYLrIYb0askB3EHuIWXFowpxfhmSsLuZl4BdPtrUCYFrrtzaxkD3rZRxBViXGVupy+xV4cjkerqX1CiFXfBaE9oitoqyJkDmyuLRI1zBbV2osSB2XW/HrnKXwrejky76qoP1GDfBaoQzMe+7wzi2wzaWvYnRWLIqlbV0rsyoUXVVX9e+wUsLxBk8YfGdN1jvB5FVq2mVUumRc8bIhfDqiR20+MOgEbWAZ5M2p1AazLc24n2mrfiY/rSe/Bx8pmvFq6o+SmNmcH5wbOvfRrLXPECymlUujo9ikvOl6vqpLZYW07cUpXQzlwyuaczLAkjUHW4UDn4ij29mX39O81bv1El1IqeIdF7o7uFQCwW3s9r00UXDjuuWky6ZH6x9CnrlDuiUwfCW08QjDnOsSb3LdSb7gVP42OqYdKPlHNc7ZyGT6rWi0YBUuLy0uLha4ubkEHgf63LTk1KK2ju4fPsuk4T9gf9MkAFVC8b3xuB/dcLfeUBnLumfWP0tY3XOP3KAuHyy2hW2Axd7IKdhILHHJlsLtuTYgjXzurNjU9WMpnxjms+S5idC8BHJWo9t6XcH21GOMqLNY02Y4kOJ38N3JTmFhyrfVL3KdyvI1ZHy0vHuddiq2GF7w7P1k7mjMcuQZQQ1ot3nU8145CmyfxeyOziM2iK9NdmXxQxZik9IWKSxOibG4taQ8kjiQRoe75qX4vGhb1dSILl8iyDSgyS2FxB89OXOuQHkMcf1gBrrxF76rm5CqFdmonTxcrXX8wsbnAC5NgNSTuC4V3JNvXcZUWMQTG0UrH31GUg37ltnTOC3JaNEcqqU+hS7j9ajoMoDCAygNJHgDUgd5Cyk34PMpKK22RO0cv5rI5pzAC5ym+g37l0YsUrl1HByPVPGkq33B5sPX3xZxa4CN0RDtQBpa3jdTvJUJYqaXfZH8Q3BJSYSsdxDqIS/S+gF91zzUBj0+rYokpnZDopcwN4jVF87pNA7Ne7QG6g77Dirfj0KNXQVWWROyXU/JfejfGpZutjlcX5AxzSd9nZgRfwHmoHlsWFTjKC0T/ABWTOzcZDfpGJFTT8nRy+bXMv6EL3xOumX1OPnYvSKu03A7VMlXa7l66OpLwyDk8HzaFX+Vj8xFu4OXy5L7mNvG+3TH/AFm+YYf9q88a/iaPP6hXyVr6lUpnew37I+CmfBTbEvUZaej0+zIOxn+78FE8mltFt4D/AM0WDHv0J7x8Vw438i2SPML/AIr0VYuUqkUKyT6iS2cNpXX90n4Lky9dBY+BTd7X2Bl0jY42qrPozeOJuRrhucb3cR2fgqvl2KUux9x4DClRRufZvuVYC+g1J3Acexc8YOT0ibvujVW5yekgl7LU2SSBnuysv3hlz6q6+l6eLr7H58sy/wDM5Z3fkJlY60bzyaT6KLh+5Fgueq2wRRn+vBW6K+FHze3zsTLmSNo4zwt/natd2vTk39Du42G74hXxipMVPI8b2scR320VXpj12KJeL5uFbkgLyyufq9xcebiT8Vc66oQXwlInbOT7vuXPYbGn9a2FziWuBAB4WF7hQvJYsVF2LsS3FZtrt6Jd0T+3GJxxUkkbpGskljeIwTq4ga2HiPNR+BTOy1OK2k+5PZVkYwabKT0al7pWNa05Y8znOIsBfc3vU1y/TGD+rK/hY8pZKs34CTWYxDE/I91nZQ4gNcbAkgE2HYfJVyFNk1uKLDfl1UfyPWx5FIHAOBuCLgrw46emb4SUo7j4OqwehICF2oyCEOkuGtcCbAHsXVidTnqPki+VgpU92VTD8VAjqWQuIaZIyDYXAfHrbxYfNSM8eXqxdi9iHnmOjD1V9ddwW42bzPaNwcQO3tPbdWuiEXSuozjt9Kb8hfq5zUYIyRxu7q2Oce1pAJ79FT64qrOcV9SWzV6mLv7A4l+ZVoj4Ksi2dGUtqtw96I+jgofmo/KT+5M8PLVjRYekHDZJfyd8bHPyOeHZRcgPaNbb97Qozjb4VzfU/J28vjytqXSvBRI5AWgjcdysJTpQfUEfYjC3QxFxcCJQxwtfQW4+foqzn5Ctn+C58Viuqve/JLYrhTKhrRJf2TmaQbEG1j6LmpulVLaO3KxoZEOmYLKZxDWDsIPeP7Kzb2tnz/IqSskvoE7AKNjIWuY0Ava0utxNv+Sq3kzlKbTL1x9UIUqUV5JGSMOFnC4PArSnp7R2ThGS1JFJxNwErwNAHKYqfy02fP8APq3kyjFFQ2r2xzMEFN7LctpZRvf+y0+728VWs/L6pOMX2Ps/6U/TsaqY3XR7/QpBNlFpbZfJSjBdyz4LgL4nNkmBa+7S1h3gHi4c+xWXicBfyyPkn6y/VDm5YlD8eWEvYzD2OaZiLvEr7G50sAL2812Z1suro9it8LjQ9JXe5aKmLOxzd2YEeYso+D6Xsm7YdcWgV4rQ/k8ro82a1tbW3hWjGtdtakyhZ+Oqbehex22bwuSeeN7B9HFOC9xIH1W3sBxNy1ac7IjCDh7tEnxGHN2Kfsi77ZyZaGbtbbzIUNhJO6KLDyDaoloEjTqrj7FJZZOj6LNXA+5G4+ZAUVy8tUr7smOHhu1sjOlafNXW4Rxsb4uuT8l0cDHVLf1Z28jPdmjhsTV5HX/Wa9mU8Te+nd+K2cpX1L7aIWc513QcGTeN44yPEqhzmmRrmQRttm3sz5gLbzd48lGY2LKWPveiS5KUb5xilsJVEzLGwWtZo05ablBWPc2WCiHRWojleTcJARG1NOJKSVht7Tba8Nd66cSXTapHDyEumhsFezzI46iohkaDlLS0lxbcdvPePVWbJcrIRnEqmTNqlSK1tPC1s7yy1i4nTtAIHndSuDJuvUvodeLLqrQVdhW/lGDuiFr3ljHZrdvxCqXI/Kzep/knao+rjuJRsXw6SneWSgBwynQ3Fjfip/FyI3R6olZux5UT6GXLovo4yJZLfSMdkvc/VcAd27gVC81ZLqUfYm+HhFxctdwgKDJt+AJNjy5m+5JI3yc4K5Vy3BP7FBzI9NskFnZiS9JEf2APLRVXKTVsi5cfJOiI+lq2N3kBc67nYwSuIzabuslA/ierTT+xHz/MWr7P/vcJuBVLTTxi+5g+CrmQvmMuuB/rx/A6nrQ3gVpOwF+3mJ5WyZbgyuyjmBa5/rtW/MyPSxkl5Zy/pviVlcvKdi+GPcHW4Kr+WfbNJLsEro42VjaxtXUjM46xMI9lo988yeHJSmLQtdTKNzvKzlN0wel7jraOcPqSRuLh6NVtwtelo+N8qpPJm9Fh2MrmNgLSdesefVRWd/Ky0cStYsUWdsoO4rkJMF+1L71kn2vg1WbA7UoovKPeTIs/Rw380efemlPkbfJRPJy3cWfiVrGiiz1MTXNLXgFpGoIuCuCDcWmiQsUZRakAxz73I3G5A5K71JqPcodmnP7BH2EwLqR17ngmWNtmgWyg66668FW+RynbLo12TLRxuLGqPVvyDfb2fPiE/Y/L5NaPxVk4iKWMjizW/VZ22fIacx3Nfc9zf7Lzl/FHREXN9a0SuP4gJ3U0UJu58wcSGgOAj9rf32XDVQ6oylPstG7C63uT7tBbjOguqxLyXKDbimzosHsSAa4jfqn23hpI8NV7r/cjnyU3U9AHxfFDPWucMsb/ANHu0dY6HvV4xsf0sf6ryVmacqtyWxti2FytbneDlJaMxFrHUW9VuoyIdWkzzj2xfaKC/wBGULG4bEWCxfdz9SbvvYn0Cp3KOUsmSl7FnxUlWtFS2/qGurXC31Wta7tO/wCamOKg1RsrvLS3d2HmyWLR08ga36sxaHX56hp8zZac/HlbHqfsaOKy7Kruh+GXatr5B9Vt1Xi4+QevwKpfLJ9GRmkc8G4tZxv56lWKnNqjUtv2Kvl8bbZe2i97P0UkcLWP4Dh3qDybFZY5InsKl00qDH82Gsd9YLR4OvyRs+B0sftSZGg8XOAF/HiumF1rWonBbjY6blNLbJHDnQuH0LmOA91wNvJaZxmnuR0Uzqa1Bj0xg8F4N4LOmdoa6kAFgROT3/RWv5lcGc20i2fpVRU5/wBf9g1duUck2+xdJzUYts9HYPShtNC0jdGwW/dCnYft7HyXJl1Wyf3MTYLC43LBddEbpx8M4bMaqbbkt7Gk8dJTWzuYzkOPkNVlV2WvaWzxO+nHSi2kd6eVkzLwSNcBpodx5HkvFlcoPUlpm6q6Fq6ovZVMV2XndIXizrkm3HVSuPyEIQUWQWZxErJucfcebNUdTTxCMgWu5xtzc4k/FcOXdG23qRNYtPpVKPuT9XWlsMhdoQxx8mlaao7mkj3e9VsDsNtM27S6urT6fhKFLfsSGK4yW5eqOV1tXNLtANABquanCjJtzW0bMWVq+LqZB4nXOqZGOk1eA1hdYAu1PtOtvNl3UUxx4tQ8Enbc5Lciw4Lg0joj+js4PZ7Tjc33kC3ao3KyYdfT3OJy6X6if/sr8cbosSggjJz9axjiHXsHEZgP3V3WONmHKyXjXYksOuUl8XueggFRWWVLXg2QyJAavFwi8nmS2jzdtPSdVVSDk8+i+iYM1bQvwVxLTcfoXCrxEVNB7biXFgNrbnt/5CiIUOq/aXuQnVZXk632Jno7xUtoHAbo5ZLk7gDZ2vmozmKH/kLp9y44diVXf2K9tJWNnnMjTckAOI3XG4hSfGQnXX0zILkbK7LNwGWF0RlqYrvbFGxzXOc91r2dezfLjZdGVaoVSSW2zzhKrq3N6DdT2cLggjmLFUtpryWuM4yW4s7hgWD2bIDBKGGC3aPEHTVDidzCWtHIA2v3qy4VEYVp+7KRyeXOy5rfZDCkr3wzwyR7zLGxwG57XuDSCPFbcimE6pbPXE2yV6QX+tHNVXRdfYhdpsVo4WD8rLCCDlY5uZzrWvlbvPD0Wq2UIr4juwsfJtl8jf8ARVMAx3BmyFzI2wOJ3yMIHgdQ30WiFlO+xMZmFynT8bbX5CJBKHNDmkFpFwRqCOFl1+Styi09M3WTyBSPEZJi+WS/WOe4EH9WziMvZa1lb66YQilDwUbkZS9Z9RL7L1r46qPKTZ7g1w5jt7lz59UZVNv2PfF3zhcorwwqqsF3MFqdwR+I4d1rHNO5wIPcV6hNwknE82RU46YL9otnGRHKJj3Zczh4iwVoxM2ya7oqt8MamztL+isvpy3RzwbcePkpdTb8I5XKLfwo3bZ0wLRZtxp9ltvjc+K86ca9M9XTTg9FypK9scbGubcZcxP2iSVCul2SckR9q30xf0Kn0cxGoxhkjt4c+Xu0NvipPl5ejg9H17Ftwoakl9A/KjkuZQGEBpJKAgAZ0o0oZWFwNxIA7uIuCPUK7cFb109P0ILIh0WMbYLJeK3In11+a6L46mQOYtWJkngMErMNq7tIY98RaT+sBo+3Zo1RuROE8uvT8E3JSWM39SKBUr2IJnaGctPPsO5ap1qR4lHZbtndoBFIzW0byGuHIk2v5qGzMPrg2vKOvjMi2i7pb3EJqrhdRFAQe0G0bKazcpe9wvlBAsObidy6sbEnd+CPzeQrxuz8g8xKq62VzwwMzakB7TrxKsWPW6odLeynZdsbrHNdhYfKGSB7mF2XVti3R3NYyYOyHSmbcC+GPZ1vuTUePFzrAlrjua7j3KDuwLIrfsWrG5Oq7sVPpEqXPfBn3hsg8y38FXs3fY+j/pbXTIqJ3LgLc/B6A2Uq2ijp231ETB/Kp2pbgj5Pn9sif5OGJ7YRRvLI2mVw35SA0HldSdHHzmtvsV3J5aqp9K7somLVYmlL2xNjzauAeCCT+tpuKncWqVUOmT2VrNyI5E+vwa4bXOgkEjQxzhuDs2l+Oi9ZFKuj0vseMTIVE+ryETZraRtUC1wDJRvbe4I5tKruVhyof2LdhchDJX3LAuMkSL2jxDqKZ8nECw7zoF0Y1Xq2qJyZ1rqpcl5BLjGKksDWuPtauPG3f5q2Y2Kovx4KPRVKUnOfkgCVJJaR2rsOcOhc6QBrXONibNBJt4LRkWxhDcj0qZWrpiSuKyFsb77w0jxAsuTHXU1o5lD/AJCi/Y79CkN6molto1jWg9sjj8meq0fqKxdEIFswo+4ZWuVSJE3QGpCAazxXQA26VMJHVsk4gP1/hNv65KxcDf0ycSG5J9NkX9SlbPv0cD+z8wfgFYMlfFtEHnR8NBYjhEuDmwF+pPm3+yp7k4Zm2/csEF1YevsC0FW9eCsGyMwkca6UtaCDqLnx0Kx0ppm6hfEehIX5mg8wD5hUCS02i6xe0mbFYMt6BBilQ6SaRzjqXO8ADYBW3Fgo1rRQM2yVl0tjVdBxsyhg5VjS5hAJBAu08QRuIKwoo6MexwsTCDTYPFW0kMksbHl8bHm4Ghc0E25a8lTsqmDscWj6XiZl1KTrlohndHkDHFwaSODXOJaPA7/FcUcaCZK2c9lTh07OeNiWmp5Xt0yMJFuHDRSmDWpXRTIDIm3Fy9yswfUA7AT3lWzpSZ8+tblNmyyahErJlJt6JHZqQirhLTveB3gjVcWel6D2SHGylHIikF0KqF5Kh0ny2ore9IweVz8lKcRHeQRnKPVIJ3m58Fb12RWkjjdbD0Xfovpw6pmcdzI2jxc7/qVX+asahGP3JbjIbcmVvaOV2SQOaQ/McwI3G9z2KQwkvhaIquH/ACW2X3oupGRYfGTbM8ueTxN3G1/BV7mrXPJf0LZir4Nl4jeFEnSdQUAzqKqyAhK3FyNyArO0tQ6aAggnlYX3gj5qT4uxQt7kZyNTnFNexQ8Da1zXXGot5EfiFbchvtor2ZKUGg54Uxr6RgAAa+ICwFhq3XRUa1uNrb87LTRqdHb6ASLS32XaOFwR2iwKu9clKKa+hUrIOLaZsF7fg1Dat1Z/XJeo+5uq7SD1gEuelgdzijP8oVByI9Nkl9y5UvcESBWo2MDG0kdn1A5Ok+JsrfiPdUfwUa2PTltfc5NNwugj5rUmbLB5Xkb0biYxfU6/ErL7PR1WxUbVoLGxY/w6l/0I/uhVDM/ml+S/VfsRMlq5z2VnpDiAwyqP+UfiF2cf/sQ/Jru/jYMKk2j/AIR6hW33KJWk7HscLBzM41Z+jcf2T8FlLubaf5ETmx8d6yEciT5NK4OSeqWd/GR6slBYVVLqULpZmtFA33nuP8Lf+ym+Dj82T+xD8u/gSBo86lWlexALwaRRlzg1oJc4gADeSdwCzOahHqfhGyMHLSQUejrBZIYpnytLHSubYHQ5WA6nlq4qo8rkwvsSg9pE/g0yqrbkD/amrvFI/wB91/M3Vgw4dOl9Cu479XJbLvhtLJDDFGP1GNHiBqqlmWepdKRcqo9MdEzQ1L+K5TYTtNMSgNKinugI+TCwd6A3gw1rV6jJppoxJJruBuODqayoi4Ne8DuDzl9HBXmuXqUQn9ip8nDv/YYti581FH+zdvkVUM+HTeyc4yfXjxInpEwyMUrpWRsD87C54a0OcL21PHeunir5+sot9jVydMPSbS7gxBVsZWX4HOF4TJWPMMOXMNSXGwaAbXPHyXPk5UMaPXM7cTGds+wbMEoeop4oi7MY2Bpda17dipV8/Vm5/UtdcOmKQ+Ws2Ai2rZapqB2u9Wq14D3QikZq6ctsjKd12N+yPguw4LlqbOiwal5G9D+j8XfeK9S8nXd/KgtbFH/DqX/Rj+6qfl/zS/JfKv2Im1zmwrHSSf8AC6n7HzC7eO75Md/U05H8bBfV/VH2m/eCtiKLUvjZ2Q5vJwrP0bu0Imk9nRQm5otGwcd6wHkxx+SiuWl8nX3JPh47yGwoKtluK9tfs5HWRtzucx0WYtcLEC4F7g7x7IXZhZc8ee4+5yZWPG6PxewFSfZueNld4lU99ImNjKfPiEA5OzHwaT+C4eTlrGkztwY9VqQYMYqwyCV3JjreSp9EXKxIsOVLoqb+wFK+LrJqaHg+Vtx+yC2/oSrl1enVKX2KtxMOqxsNLsjuSpL8lxNo6ZvBYA6jisgNpH2QEdU1lkBFz4tZB7aB7tLRObV/lI1ZIbOte4cW217PZCtPG5kJ0+k/KIPk8aUk3FF12CkcIHBzXNGcluYEXBA3X7VFco4u3cTfxVc66tSJfa6PPQTjkzN/CbrmwZdN8X9zqzo7pkBwFXcp+ixdG0uXEre/G8fA/JRXNR3jp/cmeLlqwMSqRYhFAQWJ7LQTy9Y8OufrAHR3euurNsrh0RfYjr+Oqsn1vyDjE2ZZ5QNAJHgDlZxVlxpdVUWyoZcNXyQyp5czQd17/Fb9dzTZX0S0TWy2zD6mASNe1oMkrTe9xleRpbeozL5BVTcNE9Di3d02phRoqZsUbI2CzWNDWjkALBVyUnKTk/cs0V0rR3WD0NcQo2TRPikGZj2lrhzBXqE3CSkvY8yj1RaBTtjgDqQQEvD+smy7raNaXXPboFaMDM9duOvCK1fx3+PGU9kTPJYC3MDzKkEiDqgpN7JrZSIOrIgRcXNwdxGU71wcjJxpejs4yClkJMJuH4RDASYo2tJ3kbz2XPBVmy6dn7nsuFWPXV3itD9ajeR2PzZKWZ3KN/3StuPHqtivuab5arbAJNuHj8lf61pFPj7lr6NIc1e4+5G4+ZDVDc3LVCX1ZKcZHdmwgY9SOlhewHKXC17XtryVax7fTmpMnMin1a3D6lIodnXxz9bLlcWC0WXNoTfM4gjlYceKlMvklZX0QRw4OB/j+SdiqXg8VCkoTFFVFATEEl0BpUBAQ9ZCSgIp9CSUA6psOWdteB57EzTQWRvbGtHWvjD4ZGe8xw82le6XqaZquXVBoBbToFfYvsUtruyV2OlyYlTn3iW+bSuPk49WLIkeOlqxBvDlSi0G10AkMAgx9tqqYf5jvXVW3C/hiUTPWsmX5Iih+p4u+8V2SNWT+4I/RgfzJw5TzffJVX5RayC58f8A68S3qOO4ygMFDAPOlp2tEOcsrvKMfipvhF8U39iM5Z/JZSqn9X7QVgRVKfL/AAWTYVl61nY159FF8q9Undw63kBUVYLiaucgK5t1VZaCbtaG+ZC7uOh1ZEfycec9UsDL94V3Xgqy8F46KRZ9RIeUbAe8vLv9qrvOz/bEm+Kh5YRc4KrhNPRwkowUA3OGBPwDtDR2QD6KOyA6PYgOLqdAczShAauaAgGs9WAgI+bEkT09mNbTRRKzZt2Zxjc3LqWt1v8AZ5Ky4/LQUVGZA3cZLbcTjs3gsz6uKTLkZE4Oc51xexPstHErozs+lUOCe9mMDEmpbfbQXYZVUiwDtrkBtmT3DBNtSLVk32r/AMoVr4/vQijcmtZMiDovqn7bvvFdzNGR+5fgInRe781kHKok9bH5qs8svn/0XHjf9eJcwVGHeJAYugBt0sP+noB/9J8hCPmp/hF/J/X/AGRHL/xFPqN7PtfIqdiVarxL8Ft6PR+dk8o3fEBQ/Lv5SJThV81sJQeq2Ww5ylAQO0FE2eF0T7gO4g6gjUELdj3uixTRrtrVkellDp9kMkh614ewaAC4J7Ty8FN281uKUOzIyvjVGfxeCewyJsDMkYsL37SeZPFQuRkTvl1TJKqmNS1EmqWpK0G0l6eVAPG6oDfKgNgEBmyAwQgOT0AznCAiqqEoCMkpSgMxUZQPwSVNTlZbBKwMssA79ZZAN5aqyAH+1NI81DntaXB4BuBfUCxVi4/JgqulsqvKYVsruqK7EPLh7obZr+1d27cSd3eu2vLrs33OPLxLY9Pb2LxsVB1FPY75HukI5ZrWHkAq/wAjarLdotPHwcKEmWiKZcB2nfOgOUkiApm3eGGcRStuXwF+g1u2QNzeN2tPmpTjMhVSafuRvKUysq+Eq0OBSSNLiC0ssWg6Zt9/RS9vI1wkkiDx+NulCXYn9kqJ0DnvfYFwDQLg8bkn0UXyWXC1KMST4rBnQ25lwhqrqIJsch90BymhugI6eiQDb/8APQDmCksgJKCJAPGBAdQEArIDKAwgNXNQHJ8aAbvpkByNGEAm0YQHdkFkBuWIBtMgIupugI2W6J6H5ObGlelJox0xflEjTArHvthLXglqdYMjsIDlMgIypBTYIyZhRmNGsbSmjJI0oKDf0JWBAOw1AYMKA16hAZEKA6NYgOgCA2QCQCQCQCQGCEBrlQGMqAzlQCyoDVzUBwkiQDSWmQDV9DdAYbQoBzFS2QDyKJAdgxAavjQDSWnugGr6NAatokA5ip7IB5HGgO7QgN7IDFkArIDKAygEgEgEgMIBIBIBIBIBIBIBEIDUtQGhYgNTEgF1SA2EaA3DUBtZAYLUBoWIDUxoDHVIDYMQG4agNgEAkBlAYQCQCQCQCQH/2Q=="/>
          <p:cNvSpPr>
            <a:spLocks noChangeAspect="1" noChangeArrowheads="1"/>
          </p:cNvSpPr>
          <p:nvPr/>
        </p:nvSpPr>
        <p:spPr bwMode="auto">
          <a:xfrm>
            <a:off x="155575" y="-960438"/>
            <a:ext cx="285750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data:image/jpeg;base64,/9j/4AAQSkZJRgABAQAAAQABAAD/2wCEAAkGBxQSEBQUEhQUFRQUFRQVFRUVFBAXFxUXFRQXGBcVFRgYHCggHBomGxcUITEhJSkrLi4uFx8zODMsNygtLisBCgoKDg0OGxAQGywkICQsLCwsLCwsLCwsLCwsLCwsLCwsLCwsLCwsLCwsLCwsLCwsLCwsLCwsLCwsLCwsLCwsLP/AABEIAKgA8AMBEQACEQEDEQH/xAAcAAABBAMBAAAAAAAAAAAAAAAHAAQFBgECAwj/xABEEAABAwIDBAcEBQoGAwEAAAABAAIDBBEFEiEGMUFRBxNhcYGRoSJSscEjMnKy0RQkM0JigpKi8PElY3PC4eIXQ3QV/8QAHAEBAAIDAQEBAAAAAAAAAAAAAAUGAQMEAgcI/8QAMBEAAgICAQMCBQQCAgMBAAAAAAECAwQRBRIhMRNBIiNRYXEGMjOBFDQkwUKR8Bb/2gAMAwEAAhEDEQA/ADigEgEgEgEgEgEgEgMIBIBIBIBIBIBIBIBIBIBIBIBIBIBIBIBIBIBIBIBIBIDKAwgMoBIBIBIBIBIBIBIBIBIBIDjUVLI2lz3BrRvLiAB4lYbS8nqEJTeorZWqrpBoWf8Atz29xritEsmte5KV8LmT8QGH/lGjvultzyFeP8us6f8A85l68InsG2rpak2ilbm9w6O8it0boS8MjsjjsjH/AHxeibutpwmUAkAkAkAkAkAkAkAkAkAkAkAkAkAkAkBhAZQCQCQGEBlAJAYQGkjw0Ek2AFyeVk/JmKbekAXbLad9bMdSIWkiNnAj33DmfRQ+Re5vXsfR+H4qOLWnJfE/JX42lzg1oJcTYAAkk9gC51FvwS1lsK1uT0OK+glgdlmjfG7gHAi/cdx8FmVco+UeKMym9fLkmNwdb8RqDxHaCvKbXg3ThGS0wrdHG2jpT+TVDrvt9G87323td2/FSmPf1fDIonN8QqPnU+PcI67SsmUAkAkAkAkAkAkAkAkAkAkAkAkAkAkAkBhAJAaSPDQSTYDUnkES2+xhtRTbI6hx6CZ+Rj7u4Agi/ddb7MWyC6pI46s+m2XRB9yUWg7TBKLuYZVsO2s617bssx5AabnMAToXDyXfZhdMOrZAx5lf5PpNHTpEruqw6Yg2LwGD942UTkS1Wy48PV6uVBPxsA9lCn1HWkXjozocrn1OmZpDGZhcXtdx+A07VMcdjdSc2fOf1nzEsecceHv5Cni2FRVcBjmbcOFxzaSN4PNbra1LsyIw8yymSsg9MAWN4Y+lnfC/ew7/AHhwcO9QtsHCWj6jgZccqlWL+xpBM5j2vYbOaQ5p5Ebl5i+lm7IqVtUov3PQmy+MfldM2XLlJ0IG6432U/paR8mvg67HB+xLoahniWIsgbmkNgTYcyexbKqpWS1E58nKrx49U2c8JxaOoBMZPskBwOhF9yzdROp6kMbKryI9UCQWo6RXWAJZAkAkBlAJAJAJAJAYLrIYb0askB3EHuIWXFowpxfhmSsLuZl4BdPtrUCYFrrtzaxkD3rZRxBViXGVupy+xV4cjkerqX1CiFXfBaE9oitoqyJkDmyuLRI1zBbV2osSB2XW/HrnKXwrejky76qoP1GDfBaoQzMe+7wzi2wzaWvYnRWLIqlbV0rsyoUXVVX9e+wUsLxBk8YfGdN1jvB5FVq2mVUumRc8bIhfDqiR20+MOgEbWAZ5M2p1AazLc24n2mrfiY/rSe/Bx8pmvFq6o+SmNmcH5wbOvfRrLXPECymlUujo9ikvOl6vqpLZYW07cUpXQzlwyuaczLAkjUHW4UDn4ij29mX39O81bv1El1IqeIdF7o7uFQCwW3s9r00UXDjuuWky6ZH6x9CnrlDuiUwfCW08QjDnOsSb3LdSb7gVP42OqYdKPlHNc7ZyGT6rWi0YBUuLy0uLha4ubkEHgf63LTk1KK2ju4fPsuk4T9gf9MkAFVC8b3xuB/dcLfeUBnLumfWP0tY3XOP3KAuHyy2hW2Axd7IKdhILHHJlsLtuTYgjXzurNjU9WMpnxjms+S5idC8BHJWo9t6XcH21GOMqLNY02Y4kOJ38N3JTmFhyrfVL3KdyvI1ZHy0vHuddiq2GF7w7P1k7mjMcuQZQQ1ot3nU8145CmyfxeyOziM2iK9NdmXxQxZik9IWKSxOibG4taQ8kjiQRoe75qX4vGhb1dSILl8iyDSgyS2FxB89OXOuQHkMcf1gBrrxF76rm5CqFdmonTxcrXX8wsbnAC5NgNSTuC4V3JNvXcZUWMQTG0UrH31GUg37ltnTOC3JaNEcqqU+hS7j9ajoMoDCAygNJHgDUgd5Cyk34PMpKK22RO0cv5rI5pzAC5ym+g37l0YsUrl1HByPVPGkq33B5sPX3xZxa4CN0RDtQBpa3jdTvJUJYqaXfZH8Q3BJSYSsdxDqIS/S+gF91zzUBj0+rYokpnZDopcwN4jVF87pNA7Ne7QG6g77Dirfj0KNXQVWWROyXU/JfejfGpZutjlcX5AxzSd9nZgRfwHmoHlsWFTjKC0T/ABWTOzcZDfpGJFTT8nRy+bXMv6EL3xOumX1OPnYvSKu03A7VMlXa7l66OpLwyDk8HzaFX+Vj8xFu4OXy5L7mNvG+3TH/AFm+YYf9q88a/iaPP6hXyVr6lUpnew37I+CmfBTbEvUZaej0+zIOxn+78FE8mltFt4D/AM0WDHv0J7x8Vw438i2SPML/AIr0VYuUqkUKyT6iS2cNpXX90n4Lky9dBY+BTd7X2Bl0jY42qrPozeOJuRrhucb3cR2fgqvl2KUux9x4DClRRufZvuVYC+g1J3Acexc8YOT0ibvujVW5yekgl7LU2SSBnuysv3hlz6q6+l6eLr7H58sy/wDM5Z3fkJlY60bzyaT6KLh+5Fgueq2wRRn+vBW6K+FHze3zsTLmSNo4zwt/natd2vTk39Du42G74hXxipMVPI8b2scR320VXpj12KJeL5uFbkgLyyufq9xcebiT8Vc66oQXwlInbOT7vuXPYbGn9a2FziWuBAB4WF7hQvJYsVF2LsS3FZtrt6Jd0T+3GJxxUkkbpGskljeIwTq4ga2HiPNR+BTOy1OK2k+5PZVkYwabKT0al7pWNa05Y8znOIsBfc3vU1y/TGD+rK/hY8pZKs34CTWYxDE/I91nZQ4gNcbAkgE2HYfJVyFNk1uKLDfl1UfyPWx5FIHAOBuCLgrw46emb4SUo7j4OqwehICF2oyCEOkuGtcCbAHsXVidTnqPki+VgpU92VTD8VAjqWQuIaZIyDYXAfHrbxYfNSM8eXqxdi9iHnmOjD1V9ddwW42bzPaNwcQO3tPbdWuiEXSuozjt9Kb8hfq5zUYIyRxu7q2Oce1pAJ79FT64qrOcV9SWzV6mLv7A4l+ZVoj4Ksi2dGUtqtw96I+jgofmo/KT+5M8PLVjRYekHDZJfyd8bHPyOeHZRcgPaNbb97Qozjb4VzfU/J28vjytqXSvBRI5AWgjcdysJTpQfUEfYjC3QxFxcCJQxwtfQW4+foqzn5Ctn+C58Viuqve/JLYrhTKhrRJf2TmaQbEG1j6LmpulVLaO3KxoZEOmYLKZxDWDsIPeP7Kzb2tnz/IqSskvoE7AKNjIWuY0Ava0utxNv+Sq3kzlKbTL1x9UIUqUV5JGSMOFnC4PArSnp7R2ThGS1JFJxNwErwNAHKYqfy02fP8APq3kyjFFQ2r2xzMEFN7LctpZRvf+y0+728VWs/L6pOMX2Ps/6U/TsaqY3XR7/QpBNlFpbZfJSjBdyz4LgL4nNkmBa+7S1h3gHi4c+xWXicBfyyPkn6y/VDm5YlD8eWEvYzD2OaZiLvEr7G50sAL2812Z1suro9it8LjQ9JXe5aKmLOxzd2YEeYso+D6Xsm7YdcWgV4rQ/k8ro82a1tbW3hWjGtdtakyhZ+Oqbehex22bwuSeeN7B9HFOC9xIH1W3sBxNy1ac7IjCDh7tEnxGHN2Kfsi77ZyZaGbtbbzIUNhJO6KLDyDaoloEjTqrj7FJZZOj6LNXA+5G4+ZAUVy8tUr7smOHhu1sjOlafNXW4Rxsb4uuT8l0cDHVLf1Z28jPdmjhsTV5HX/Wa9mU8Te+nd+K2cpX1L7aIWc513QcGTeN44yPEqhzmmRrmQRttm3sz5gLbzd48lGY2LKWPveiS5KUb5xilsJVEzLGwWtZo05ablBWPc2WCiHRWojleTcJARG1NOJKSVht7Tba8Nd66cSXTapHDyEumhsFezzI46iohkaDlLS0lxbcdvPePVWbJcrIRnEqmTNqlSK1tPC1s7yy1i4nTtAIHndSuDJuvUvodeLLqrQVdhW/lGDuiFr3ljHZrdvxCqXI/Kzep/knao+rjuJRsXw6SneWSgBwynQ3Fjfip/FyI3R6olZux5UT6GXLovo4yJZLfSMdkvc/VcAd27gVC81ZLqUfYm+HhFxctdwgKDJt+AJNjy5m+5JI3yc4K5Vy3BP7FBzI9NskFnZiS9JEf2APLRVXKTVsi5cfJOiI+lq2N3kBc67nYwSuIzabuslA/ierTT+xHz/MWr7P/vcJuBVLTTxi+5g+CrmQvmMuuB/rx/A6nrQ3gVpOwF+3mJ5WyZbgyuyjmBa5/rtW/MyPSxkl5Zy/pviVlcvKdi+GPcHW4Kr+WfbNJLsEro42VjaxtXUjM46xMI9lo988yeHJSmLQtdTKNzvKzlN0wel7jraOcPqSRuLh6NVtwtelo+N8qpPJm9Fh2MrmNgLSdesefVRWd/Ky0cStYsUWdsoO4rkJMF+1L71kn2vg1WbA7UoovKPeTIs/Rw380efemlPkbfJRPJy3cWfiVrGiiz1MTXNLXgFpGoIuCuCDcWmiQsUZRakAxz73I3G5A5K71JqPcodmnP7BH2EwLqR17ngmWNtmgWyg66668FW+RynbLo12TLRxuLGqPVvyDfb2fPiE/Y/L5NaPxVk4iKWMjizW/VZ22fIacx3Nfc9zf7Lzl/FHREXN9a0SuP4gJ3U0UJu58wcSGgOAj9rf32XDVQ6oylPstG7C63uT7tBbjOguqxLyXKDbimzosHsSAa4jfqn23hpI8NV7r/cjnyU3U9AHxfFDPWucMsb/ANHu0dY6HvV4xsf0sf6ryVmacqtyWxti2FytbneDlJaMxFrHUW9VuoyIdWkzzj2xfaKC/wBGULG4bEWCxfdz9SbvvYn0Cp3KOUsmSl7FnxUlWtFS2/qGurXC31Wta7tO/wCamOKg1RsrvLS3d2HmyWLR08ga36sxaHX56hp8zZac/HlbHqfsaOKy7Kruh+GXatr5B9Vt1Xi4+QevwKpfLJ9GRmkc8G4tZxv56lWKnNqjUtv2Kvl8bbZe2i97P0UkcLWP4Dh3qDybFZY5InsKl00qDH82Gsd9YLR4OvyRs+B0sftSZGg8XOAF/HiumF1rWonBbjY6blNLbJHDnQuH0LmOA91wNvJaZxmnuR0Uzqa1Bj0xg8F4N4LOmdoa6kAFgROT3/RWv5lcGc20i2fpVRU5/wBf9g1duUck2+xdJzUYts9HYPShtNC0jdGwW/dCnYft7HyXJl1Wyf3MTYLC43LBddEbpx8M4bMaqbbkt7Gk8dJTWzuYzkOPkNVlV2WvaWzxO+nHSi2kd6eVkzLwSNcBpodx5HkvFlcoPUlpm6q6Fq6ovZVMV2XndIXizrkm3HVSuPyEIQUWQWZxErJucfcebNUdTTxCMgWu5xtzc4k/FcOXdG23qRNYtPpVKPuT9XWlsMhdoQxx8mlaao7mkj3e9VsDsNtM27S6urT6fhKFLfsSGK4yW5eqOV1tXNLtANABquanCjJtzW0bMWVq+LqZB4nXOqZGOk1eA1hdYAu1PtOtvNl3UUxx4tQ8Enbc5Lciw4Lg0joj+js4PZ7Tjc33kC3ao3KyYdfT3OJy6X6if/sr8cbosSggjJz9axjiHXsHEZgP3V3WONmHKyXjXYksOuUl8XueggFRWWVLXg2QyJAavFwi8nmS2jzdtPSdVVSDk8+i+iYM1bQvwVxLTcfoXCrxEVNB7biXFgNrbnt/5CiIUOq/aXuQnVZXk632Jno7xUtoHAbo5ZLk7gDZ2vmozmKH/kLp9y44diVXf2K9tJWNnnMjTckAOI3XG4hSfGQnXX0zILkbK7LNwGWF0RlqYrvbFGxzXOc91r2dezfLjZdGVaoVSSW2zzhKrq3N6DdT2cLggjmLFUtpryWuM4yW4s7hgWD2bIDBKGGC3aPEHTVDidzCWtHIA2v3qy4VEYVp+7KRyeXOy5rfZDCkr3wzwyR7zLGxwG57XuDSCPFbcimE6pbPXE2yV6QX+tHNVXRdfYhdpsVo4WD8rLCCDlY5uZzrWvlbvPD0Wq2UIr4juwsfJtl8jf8ARVMAx3BmyFzI2wOJ3yMIHgdQ30WiFlO+xMZmFynT8bbX5CJBKHNDmkFpFwRqCOFl1+Styi09M3WTyBSPEZJi+WS/WOe4EH9WziMvZa1lb66YQilDwUbkZS9Z9RL7L1r46qPKTZ7g1w5jt7lz59UZVNv2PfF3zhcorwwqqsF3MFqdwR+I4d1rHNO5wIPcV6hNwknE82RU46YL9otnGRHKJj3Zczh4iwVoxM2ya7oqt8MamztL+isvpy3RzwbcePkpdTb8I5XKLfwo3bZ0wLRZtxp9ltvjc+K86ca9M9XTTg9FypK9scbGubcZcxP2iSVCul2SckR9q30xf0Kn0cxGoxhkjt4c+Xu0NvipPl5ejg9H17Ftwoakl9A/KjkuZQGEBpJKAgAZ0o0oZWFwNxIA7uIuCPUK7cFb109P0ILIh0WMbYLJeK3In11+a6L46mQOYtWJkngMErMNq7tIY98RaT+sBo+3Zo1RuROE8uvT8E3JSWM39SKBUr2IJnaGctPPsO5ap1qR4lHZbtndoBFIzW0byGuHIk2v5qGzMPrg2vKOvjMi2i7pb3EJqrhdRFAQe0G0bKazcpe9wvlBAsObidy6sbEnd+CPzeQrxuz8g8xKq62VzwwMzakB7TrxKsWPW6odLeynZdsbrHNdhYfKGSB7mF2XVti3R3NYyYOyHSmbcC+GPZ1vuTUePFzrAlrjua7j3KDuwLIrfsWrG5Oq7sVPpEqXPfBn3hsg8y38FXs3fY+j/pbXTIqJ3LgLc/B6A2Uq2ijp231ETB/Kp2pbgj5Pn9sif5OGJ7YRRvLI2mVw35SA0HldSdHHzmtvsV3J5aqp9K7somLVYmlL2xNjzauAeCCT+tpuKncWqVUOmT2VrNyI5E+vwa4bXOgkEjQxzhuDs2l+Oi9ZFKuj0vseMTIVE+ryETZraRtUC1wDJRvbe4I5tKruVhyof2LdhchDJX3LAuMkSL2jxDqKZ8nECw7zoF0Y1Xq2qJyZ1rqpcl5BLjGKksDWuPtauPG3f5q2Y2Kovx4KPRVKUnOfkgCVJJaR2rsOcOhc6QBrXONibNBJt4LRkWxhDcj0qZWrpiSuKyFsb77w0jxAsuTHXU1o5lD/AJCi/Y79CkN6molto1jWg9sjj8meq0fqKxdEIFswo+4ZWuVSJE3QGpCAazxXQA26VMJHVsk4gP1/hNv65KxcDf0ycSG5J9NkX9SlbPv0cD+z8wfgFYMlfFtEHnR8NBYjhEuDmwF+pPm3+yp7k4Zm2/csEF1YevsC0FW9eCsGyMwkca6UtaCDqLnx0Kx0ppm6hfEehIX5mg8wD5hUCS02i6xe0mbFYMt6BBilQ6SaRzjqXO8ADYBW3Fgo1rRQM2yVl0tjVdBxsyhg5VjS5hAJBAu08QRuIKwoo6MexwsTCDTYPFW0kMksbHl8bHm4Ghc0E25a8lTsqmDscWj6XiZl1KTrlohndHkDHFwaSODXOJaPA7/FcUcaCZK2c9lTh07OeNiWmp5Xt0yMJFuHDRSmDWpXRTIDIm3Fy9yswfUA7AT3lWzpSZ8+tblNmyyahErJlJt6JHZqQirhLTveB3gjVcWel6D2SHGylHIikF0KqF5Kh0ny2ore9IweVz8lKcRHeQRnKPVIJ3m58Fb12RWkjjdbD0Xfovpw6pmcdzI2jxc7/qVX+asahGP3JbjIbcmVvaOV2SQOaQ/McwI3G9z2KQwkvhaIquH/ACW2X3oupGRYfGTbM8ueTxN3G1/BV7mrXPJf0LZir4Nl4jeFEnSdQUAzqKqyAhK3FyNyArO0tQ6aAggnlYX3gj5qT4uxQt7kZyNTnFNexQ8Da1zXXGot5EfiFbchvtor2ZKUGg54Uxr6RgAAa+ICwFhq3XRUa1uNrb87LTRqdHb6ASLS32XaOFwR2iwKu9clKKa+hUrIOLaZsF7fg1Dat1Z/XJeo+5uq7SD1gEuelgdzijP8oVByI9Nkl9y5UvcESBWo2MDG0kdn1A5Ok+JsrfiPdUfwUa2PTltfc5NNwugj5rUmbLB5Xkb0biYxfU6/ErL7PR1WxUbVoLGxY/w6l/0I/uhVDM/ml+S/VfsRMlq5z2VnpDiAwyqP+UfiF2cf/sQ/Jru/jYMKk2j/AIR6hW33KJWk7HscLBzM41Z+jcf2T8FlLubaf5ETmx8d6yEciT5NK4OSeqWd/GR6slBYVVLqULpZmtFA33nuP8Lf+ym+Dj82T+xD8u/gSBo86lWlexALwaRRlzg1oJc4gADeSdwCzOahHqfhGyMHLSQUejrBZIYpnytLHSubYHQ5WA6nlq4qo8rkwvsSg9pE/g0yqrbkD/amrvFI/wB91/M3Vgw4dOl9Cu479XJbLvhtLJDDFGP1GNHiBqqlmWepdKRcqo9MdEzQ1L+K5TYTtNMSgNKinugI+TCwd6A3gw1rV6jJppoxJJruBuODqayoi4Ne8DuDzl9HBXmuXqUQn9ip8nDv/YYti581FH+zdvkVUM+HTeyc4yfXjxInpEwyMUrpWRsD87C54a0OcL21PHeunir5+sot9jVydMPSbS7gxBVsZWX4HOF4TJWPMMOXMNSXGwaAbXPHyXPk5UMaPXM7cTGds+wbMEoeop4oi7MY2Bpda17dipV8/Vm5/UtdcOmKQ+Ws2Ai2rZapqB2u9Wq14D3QikZq6ctsjKd12N+yPguw4LlqbOiwal5G9D+j8XfeK9S8nXd/KgtbFH/DqX/Rj+6qfl/zS/JfKv2Im1zmwrHSSf8AC6n7HzC7eO75Md/U05H8bBfV/VH2m/eCtiKLUvjZ2Q5vJwrP0bu0Imk9nRQm5otGwcd6wHkxx+SiuWl8nX3JPh47yGwoKtluK9tfs5HWRtzucx0WYtcLEC4F7g7x7IXZhZc8ee4+5yZWPG6PxewFSfZueNld4lU99ImNjKfPiEA5OzHwaT+C4eTlrGkztwY9VqQYMYqwyCV3JjreSp9EXKxIsOVLoqb+wFK+LrJqaHg+Vtx+yC2/oSrl1enVKX2KtxMOqxsNLsjuSpL8lxNo6ZvBYA6jisgNpH2QEdU1lkBFz4tZB7aB7tLRObV/lI1ZIbOte4cW217PZCtPG5kJ0+k/KIPk8aUk3FF12CkcIHBzXNGcluYEXBA3X7VFco4u3cTfxVc66tSJfa6PPQTjkzN/CbrmwZdN8X9zqzo7pkBwFXcp+ixdG0uXEre/G8fA/JRXNR3jp/cmeLlqwMSqRYhFAQWJ7LQTy9Y8OufrAHR3euurNsrh0RfYjr+Oqsn1vyDjE2ZZ5QNAJHgDlZxVlxpdVUWyoZcNXyQyp5czQd17/Fb9dzTZX0S0TWy2zD6mASNe1oMkrTe9xleRpbeozL5BVTcNE9Di3d02phRoqZsUbI2CzWNDWjkALBVyUnKTk/cs0V0rR3WD0NcQo2TRPikGZj2lrhzBXqE3CSkvY8yj1RaBTtjgDqQQEvD+smy7raNaXXPboFaMDM9duOvCK1fx3+PGU9kTPJYC3MDzKkEiDqgpN7JrZSIOrIgRcXNwdxGU71wcjJxpejs4yClkJMJuH4RDASYo2tJ3kbz2XPBVmy6dn7nsuFWPXV3itD9ajeR2PzZKWZ3KN/3StuPHqtivuab5arbAJNuHj8lf61pFPj7lr6NIc1e4+5G4+ZDVDc3LVCX1ZKcZHdmwgY9SOlhewHKXC17XtryVax7fTmpMnMin1a3D6lIodnXxz9bLlcWC0WXNoTfM4gjlYceKlMvklZX0QRw4OB/j+SdiqXg8VCkoTFFVFATEEl0BpUBAQ9ZCSgIp9CSUA6psOWdteB57EzTQWRvbGtHWvjD4ZGe8xw82le6XqaZquXVBoBbToFfYvsUtruyV2OlyYlTn3iW+bSuPk49WLIkeOlqxBvDlSi0G10AkMAgx9tqqYf5jvXVW3C/hiUTPWsmX5Iih+p4u+8V2SNWT+4I/RgfzJw5TzffJVX5RayC58f8A68S3qOO4ygMFDAPOlp2tEOcsrvKMfipvhF8U39iM5Z/JZSqn9X7QVgRVKfL/AAWTYVl61nY159FF8q9Undw63kBUVYLiaucgK5t1VZaCbtaG+ZC7uOh1ZEfycec9UsDL94V3Xgqy8F46KRZ9RIeUbAe8vLv9qrvOz/bEm+Kh5YRc4KrhNPRwkowUA3OGBPwDtDR2QD6KOyA6PYgOLqdAczShAauaAgGs9WAgI+bEkT09mNbTRRKzZt2Zxjc3LqWt1v8AZ5Ky4/LQUVGZA3cZLbcTjs3gsz6uKTLkZE4Oc51xexPstHErozs+lUOCe9mMDEmpbfbQXYZVUiwDtrkBtmT3DBNtSLVk32r/AMoVr4/vQijcmtZMiDovqn7bvvFdzNGR+5fgInRe781kHKok9bH5qs8svn/0XHjf9eJcwVGHeJAYugBt0sP+noB/9J8hCPmp/hF/J/X/AGRHL/xFPqN7PtfIqdiVarxL8Ft6PR+dk8o3fEBQ/Lv5SJThV81sJQeq2Ww5ylAQO0FE2eF0T7gO4g6gjUELdj3uixTRrtrVkellDp9kMkh614ewaAC4J7Ty8FN281uKUOzIyvjVGfxeCewyJsDMkYsL37SeZPFQuRkTvl1TJKqmNS1EmqWpK0G0l6eVAPG6oDfKgNgEBmyAwQgOT0AznCAiqqEoCMkpSgMxUZQPwSVNTlZbBKwMssA79ZZAN5aqyAH+1NI81DntaXB4BuBfUCxVi4/JgqulsqvKYVsruqK7EPLh7obZr+1d27cSd3eu2vLrs33OPLxLY9Pb2LxsVB1FPY75HukI5ZrWHkAq/wAjarLdotPHwcKEmWiKZcB2nfOgOUkiApm3eGGcRStuXwF+g1u2QNzeN2tPmpTjMhVSafuRvKUysq+Eq0OBSSNLiC0ssWg6Zt9/RS9vI1wkkiDx+NulCXYn9kqJ0DnvfYFwDQLg8bkn0UXyWXC1KMST4rBnQ25lwhqrqIJsch90BymhugI6eiQDb/8APQDmCksgJKCJAPGBAdQEArIDKAwgNXNQHJ8aAbvpkByNGEAm0YQHdkFkBuWIBtMgIupugI2W6J6H5ObGlelJox0xflEjTArHvthLXglqdYMjsIDlMgIypBTYIyZhRmNGsbSmjJI0oKDf0JWBAOw1AYMKA16hAZEKA6NYgOgCA2QCQCQCQCQGCEBrlQGMqAzlQCyoDVzUBwkiQDSWmQDV9DdAYbQoBzFS2QDyKJAdgxAavjQDSWnugGr6NAatokA5ip7IB5HGgO7QgN7IDFkArIDKAygEgEgEgMIBIBIBIBIBIBIBEIDUtQGhYgNTEgF1SA2EaA3DUBtZAYLUBoWIDUxoDHVIDYMQG4agNgEAkBlAYQCQCQCQCQH/2Q=="/>
          <p:cNvSpPr>
            <a:spLocks noChangeAspect="1" noChangeArrowheads="1"/>
          </p:cNvSpPr>
          <p:nvPr/>
        </p:nvSpPr>
        <p:spPr bwMode="auto">
          <a:xfrm>
            <a:off x="155575" y="-960438"/>
            <a:ext cx="285750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508104" y="548680"/>
            <a:ext cx="2592288" cy="1584176"/>
            <a:chOff x="5004048" y="116632"/>
            <a:chExt cx="3600400" cy="2232248"/>
          </a:xfrm>
        </p:grpSpPr>
        <p:sp>
          <p:nvSpPr>
            <p:cNvPr id="29" name="Rounded Rectangular Callout 28"/>
            <p:cNvSpPr/>
            <p:nvPr/>
          </p:nvSpPr>
          <p:spPr>
            <a:xfrm>
              <a:off x="5004048" y="116632"/>
              <a:ext cx="3600400" cy="2232248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welcom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6216" y="1484784"/>
              <a:ext cx="1129976" cy="671772"/>
            </a:xfrm>
            <a:prstGeom prst="rect">
              <a:avLst/>
            </a:prstGeom>
          </p:spPr>
        </p:pic>
        <p:pic>
          <p:nvPicPr>
            <p:cNvPr id="32" name="Picture 31" descr="welcom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2080" y="548680"/>
              <a:ext cx="1129976" cy="671772"/>
            </a:xfrm>
            <a:prstGeom prst="rect">
              <a:avLst/>
            </a:prstGeom>
          </p:spPr>
        </p:pic>
        <p:pic>
          <p:nvPicPr>
            <p:cNvPr id="33" name="Picture 32" descr="welcom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6296" y="476672"/>
              <a:ext cx="1129976" cy="6717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What is </a:t>
            </a:r>
            <a:r>
              <a:rPr lang="en-US" dirty="0" err="1" smtClean="0">
                <a:hlinkClick r:id="rId2" action="ppaction://hlinkfile"/>
              </a:rPr>
              <a:t>Moodle</a:t>
            </a:r>
            <a:r>
              <a:rPr lang="en-US" dirty="0" smtClean="0">
                <a:hlinkClick r:id="rId2" action="ppaction://hlinkfile"/>
              </a:rPr>
              <a:t>: video</a:t>
            </a:r>
            <a:endParaRPr lang="en-US" dirty="0" smtClean="0"/>
          </a:p>
          <a:p>
            <a:r>
              <a:rPr lang="en-US" dirty="0" err="1" smtClean="0"/>
              <a:t>Moodle</a:t>
            </a:r>
            <a:r>
              <a:rPr lang="en-US" dirty="0" smtClean="0"/>
              <a:t> is teamwork</a:t>
            </a:r>
          </a:p>
          <a:p>
            <a:r>
              <a:rPr lang="en-US" dirty="0" err="1" smtClean="0"/>
              <a:t>Moodle@USP</a:t>
            </a:r>
            <a:r>
              <a:rPr lang="en-US" dirty="0" smtClean="0"/>
              <a:t> is 3 Systems</a:t>
            </a:r>
          </a:p>
          <a:p>
            <a:r>
              <a:rPr lang="en-US" dirty="0" smtClean="0"/>
              <a:t>How does USP use </a:t>
            </a:r>
            <a:r>
              <a:rPr lang="en-US" dirty="0" err="1" smtClean="0"/>
              <a:t>Moodle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Support F2F teaching</a:t>
            </a:r>
          </a:p>
          <a:p>
            <a:pPr lvl="1"/>
            <a:r>
              <a:rPr lang="en-US" dirty="0" smtClean="0"/>
              <a:t>Blended learning</a:t>
            </a:r>
          </a:p>
          <a:p>
            <a:pPr lvl="1"/>
            <a:r>
              <a:rPr lang="en-US" dirty="0" smtClean="0"/>
              <a:t>Online Mode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Community of practices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/>
          <a:lstStyle/>
          <a:p>
            <a:r>
              <a:rPr lang="en-US"/>
              <a:t>Choice moodle page</a:t>
            </a:r>
          </a:p>
        </p:txBody>
      </p:sp>
      <p:pic>
        <p:nvPicPr>
          <p:cNvPr id="19463" name="Picture 7" descr="PPT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18026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response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single most amazing outcome of the new course design was the </a:t>
            </a:r>
            <a:r>
              <a:rPr lang="en-US" b="1" dirty="0"/>
              <a:t>enthusiasm</a:t>
            </a:r>
            <a:r>
              <a:rPr lang="en-US" dirty="0"/>
              <a:t> and </a:t>
            </a:r>
            <a:r>
              <a:rPr lang="en-US" b="1" dirty="0"/>
              <a:t>professionalism</a:t>
            </a:r>
            <a:r>
              <a:rPr lang="en-US" dirty="0"/>
              <a:t> of the students:</a:t>
            </a:r>
          </a:p>
          <a:p>
            <a:pPr lvl="1"/>
            <a:r>
              <a:rPr lang="en-US" dirty="0"/>
              <a:t>High quality presentations</a:t>
            </a:r>
          </a:p>
          <a:p>
            <a:pPr lvl="1"/>
            <a:r>
              <a:rPr lang="en-US" dirty="0"/>
              <a:t>Relevant research sometimes field research</a:t>
            </a:r>
          </a:p>
          <a:p>
            <a:pPr lvl="1"/>
            <a:r>
              <a:rPr lang="en-US" dirty="0"/>
              <a:t>Highly engaged feedback from other students following presentations</a:t>
            </a:r>
          </a:p>
          <a:p>
            <a:pPr lvl="1"/>
            <a:endParaRPr lang="en-US" dirty="0"/>
          </a:p>
        </p:txBody>
      </p:sp>
      <p:pic>
        <p:nvPicPr>
          <p:cNvPr id="4" name="Picture 3" descr="moodlevanua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437112"/>
            <a:ext cx="15621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feedback</a:t>
            </a:r>
          </a:p>
        </p:txBody>
      </p:sp>
      <p:pic>
        <p:nvPicPr>
          <p:cNvPr id="15369" name="Picture 9" descr="PPT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5979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/>
              <a:t>Comparison of academic results </a:t>
            </a:r>
            <a:r>
              <a:rPr lang="en-US" sz="3400" dirty="0" smtClean="0"/>
              <a:t>between DFL and F2F </a:t>
            </a:r>
            <a:r>
              <a:rPr lang="en-US" sz="3400" dirty="0"/>
              <a:t>cohorts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6105872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In </a:t>
            </a:r>
            <a:r>
              <a:rPr lang="en-US" sz="2600" dirty="0"/>
              <a:t>the 2009 academic results for </a:t>
            </a:r>
            <a:r>
              <a:rPr lang="en-US" sz="2600" dirty="0" smtClean="0"/>
              <a:t>LW352 </a:t>
            </a:r>
            <a:r>
              <a:rPr lang="en-US" sz="2600" b="1" dirty="0" smtClean="0"/>
              <a:t>BOTH</a:t>
            </a:r>
            <a:r>
              <a:rPr lang="en-US" sz="2600" dirty="0" smtClean="0"/>
              <a:t> </a:t>
            </a:r>
            <a:r>
              <a:rPr lang="en-US" sz="2600" dirty="0"/>
              <a:t>F2F and online students </a:t>
            </a:r>
            <a:r>
              <a:rPr lang="en-US" sz="2600" b="1" dirty="0"/>
              <a:t>scored well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the </a:t>
            </a:r>
            <a:r>
              <a:rPr lang="en-US" sz="2600" b="1" dirty="0"/>
              <a:t>online cohort marginally outperformed </a:t>
            </a:r>
            <a:r>
              <a:rPr lang="en-US" sz="2600" dirty="0"/>
              <a:t>the F2F cohort in grades of B+ and above. (50% against 48%)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The </a:t>
            </a:r>
            <a:r>
              <a:rPr lang="en-US" sz="2600" b="1" dirty="0"/>
              <a:t>highest</a:t>
            </a:r>
            <a:r>
              <a:rPr lang="en-US" sz="2600" dirty="0"/>
              <a:t> achieving student was a lone </a:t>
            </a:r>
            <a:r>
              <a:rPr lang="en-US" sz="2600" b="1" dirty="0" err="1"/>
              <a:t>Alafua</a:t>
            </a:r>
            <a:r>
              <a:rPr lang="en-US" sz="2600" b="1" dirty="0"/>
              <a:t> online student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These </a:t>
            </a:r>
            <a:r>
              <a:rPr lang="en-US" sz="2600" b="1" dirty="0"/>
              <a:t>results </a:t>
            </a:r>
            <a:r>
              <a:rPr lang="en-US" sz="2600" b="1" dirty="0" smtClean="0"/>
              <a:t>overturned </a:t>
            </a:r>
            <a:r>
              <a:rPr lang="en-US" sz="2600" b="1" dirty="0"/>
              <a:t>the usual trend </a:t>
            </a:r>
            <a:r>
              <a:rPr lang="en-US" sz="2600" dirty="0"/>
              <a:t>for the SOL where </a:t>
            </a:r>
            <a:r>
              <a:rPr lang="en-US" sz="2600" dirty="0" smtClean="0"/>
              <a:t>online/DFL </a:t>
            </a:r>
            <a:r>
              <a:rPr lang="en-US" sz="2600" dirty="0"/>
              <a:t>cohorts routinely underachieve in most courses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869160"/>
            <a:ext cx="1796020" cy="16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4310" y="380394"/>
            <a:ext cx="7752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Support for F-2-F teaching: LW300</a:t>
            </a:r>
          </a:p>
        </p:txBody>
      </p:sp>
      <p:sp>
        <p:nvSpPr>
          <p:cNvPr id="8194" name="AutoShape 2" descr="http://elearn.usp.ac.fj/pluginfile.php/367658/course/section/56083/Don.JPG"/>
          <p:cNvSpPr>
            <a:spLocks noChangeAspect="1" noChangeArrowheads="1"/>
          </p:cNvSpPr>
          <p:nvPr/>
        </p:nvSpPr>
        <p:spPr bwMode="auto">
          <a:xfrm>
            <a:off x="155575" y="-1074738"/>
            <a:ext cx="1476375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564904"/>
            <a:ext cx="1255214" cy="18927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7904" y="18155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Weekly Scenario-based Multiple Choice Tests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564904"/>
            <a:ext cx="48958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79513" y="4653136"/>
            <a:ext cx="216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Course coordinator:</a:t>
            </a:r>
            <a:r>
              <a:rPr lang="en-US" dirty="0" smtClean="0"/>
              <a:t> Prof. Don Paterson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marked online Test (Test 5)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15425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114800" y="63246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Feedback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400800" y="2057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Correct  answer</a:t>
            </a:r>
          </a:p>
        </p:txBody>
      </p:sp>
      <p:sp>
        <p:nvSpPr>
          <p:cNvPr id="11" name="Down Arrow 10"/>
          <p:cNvSpPr/>
          <p:nvPr/>
        </p:nvSpPr>
        <p:spPr bwMode="auto">
          <a:xfrm rot="10800000">
            <a:off x="5057775" y="5375275"/>
            <a:ext cx="484188" cy="9794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1368118">
            <a:off x="261938" y="4754563"/>
            <a:ext cx="484187" cy="1371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7315200" y="2514600"/>
            <a:ext cx="484188" cy="1143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0" y="6324600"/>
            <a:ext cx="1843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Wrong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5853113" cy="609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FEEDBACK IS KEY FOR MCQs</a:t>
            </a:r>
            <a:endParaRPr lang="en-US" altLang="en-US" sz="280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92725"/>
            <a:ext cx="17811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0" y="4800600"/>
            <a:ext cx="3665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F2F Tutorial for Oral Feedback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624388" y="4876800"/>
            <a:ext cx="451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Video-Conf Tutorial for Oral Feedback</a:t>
            </a:r>
          </a:p>
        </p:txBody>
      </p:sp>
      <p:pic>
        <p:nvPicPr>
          <p:cNvPr id="7174" name="Picture 11" descr="Video_conferencin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5381625"/>
            <a:ext cx="1962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133600"/>
            <a:ext cx="1162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657600"/>
            <a:ext cx="714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7" name="AutoShape 20"/>
          <p:cNvCxnSpPr>
            <a:cxnSpLocks noChangeShapeType="1"/>
          </p:cNvCxnSpPr>
          <p:nvPr/>
        </p:nvCxnSpPr>
        <p:spPr bwMode="auto">
          <a:xfrm>
            <a:off x="890588" y="6858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178" name="Line 28"/>
          <p:cNvSpPr>
            <a:spLocks noChangeShapeType="1"/>
          </p:cNvSpPr>
          <p:nvPr/>
        </p:nvSpPr>
        <p:spPr bwMode="auto">
          <a:xfrm flipH="1">
            <a:off x="2438400" y="3962400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29"/>
          <p:cNvSpPr>
            <a:spLocks noChangeShapeType="1"/>
          </p:cNvSpPr>
          <p:nvPr/>
        </p:nvSpPr>
        <p:spPr bwMode="auto">
          <a:xfrm flipH="1" flipV="1">
            <a:off x="4876800" y="3962400"/>
            <a:ext cx="1600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 Box 30"/>
          <p:cNvSpPr txBox="1">
            <a:spLocks noChangeArrowheads="1"/>
          </p:cNvSpPr>
          <p:nvPr/>
        </p:nvSpPr>
        <p:spPr bwMode="auto">
          <a:xfrm>
            <a:off x="2667000" y="3124200"/>
            <a:ext cx="4211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Moodle question bank &amp; Marksheet</a:t>
            </a:r>
          </a:p>
        </p:txBody>
      </p:sp>
      <p:sp>
        <p:nvSpPr>
          <p:cNvPr id="7181" name="Rectangle 20"/>
          <p:cNvSpPr>
            <a:spLocks noChangeArrowheads="1"/>
          </p:cNvSpPr>
          <p:nvPr/>
        </p:nvSpPr>
        <p:spPr bwMode="auto">
          <a:xfrm>
            <a:off x="381000" y="91440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Learners need prompt feedback to learn effectively (Gibbs, 2007). In a meta-analysis of studies into student achievement, feedback was reported to be the single most powerful influence (Hattie, 1987)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LW301 Online Test Results </a:t>
            </a:r>
            <a:br>
              <a:rPr lang="en-US" altLang="en-US" smtClean="0"/>
            </a:br>
            <a:r>
              <a:rPr lang="en-US" altLang="en-US" smtClean="0"/>
              <a:t>2-2013</a:t>
            </a:r>
            <a:endParaRPr lang="en-US" smtClean="0"/>
          </a:p>
        </p:txBody>
      </p:sp>
      <p:pic>
        <p:nvPicPr>
          <p:cNvPr id="12291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1295400"/>
            <a:ext cx="6972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4038600"/>
          <a:ext cx="1524000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667"/>
                <a:gridCol w="677333"/>
              </a:tblGrid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Campus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Average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Vanuatu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22.93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Laucala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Lautoka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23.03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Tonga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21.62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Labasa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Alafua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Unknown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/>
          <a:lstStyle/>
          <a:p>
            <a:r>
              <a:rPr lang="en-US" smtClean="0"/>
              <a:t>Student Evaluation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19676"/>
              </p:ext>
            </p:extLst>
          </p:nvPr>
        </p:nvGraphicFramePr>
        <p:xfrm>
          <a:off x="381000" y="1316038"/>
          <a:ext cx="8610603" cy="4019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7233"/>
                <a:gridCol w="913895"/>
                <a:gridCol w="913895"/>
                <a:gridCol w="913895"/>
                <a:gridCol w="913895"/>
                <a:gridCol w="913895"/>
                <a:gridCol w="913895"/>
              </a:tblGrid>
              <a:tr h="659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Responses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Agree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Strongly agree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Not sure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Disagree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Strongly disagree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870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I read the Topic notes to help me prepare for my weekly tests.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27 (36%)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47 (64%)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022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I try to listen to the lecture recordings to help me prepare for my tests.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38 (51%)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26 (35%)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3 (4%)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6 (8%)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1 (1%)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67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I learn a lot from the feedback and discussions on the tests given in the tutorials.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25 (34%)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42 (57%)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4 (5%)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2 (3%)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1 (1%)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5413" name="Picture 4" descr="http://elearn.usp.ac.fj/mod/questionnaire/images/hb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3013" y="2776538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5" descr="http://elearn.usp.ac.fj/mod/questionnaire/images/hb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3013" y="3748088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5" name="Picture 6" descr="http://elearn.usp.ac.fj/mod/questionnaire/images/hb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3013" y="4719638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/>
              <a:t>Student feedback</a:t>
            </a:r>
            <a:r>
              <a:rPr lang="en-US" altLang="en-US" dirty="0" smtClean="0"/>
              <a:t>: </a:t>
            </a:r>
            <a:br>
              <a:rPr lang="en-US" altLang="en-US" dirty="0" smtClean="0"/>
            </a:br>
            <a:r>
              <a:rPr lang="en-US" altLang="en-US" dirty="0" smtClean="0"/>
              <a:t>The best features of the course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“The online quizzes made learning interesting”</a:t>
            </a:r>
          </a:p>
          <a:p>
            <a:r>
              <a:rPr lang="en-US" altLang="en-US" dirty="0" smtClean="0"/>
              <a:t>“Weekly online tests are very helpful”</a:t>
            </a:r>
          </a:p>
          <a:p>
            <a:r>
              <a:rPr lang="en-US" sz="2000" dirty="0" smtClean="0"/>
              <a:t>“...</a:t>
            </a:r>
            <a:r>
              <a:rPr lang="en-US" sz="2000" dirty="0" err="1" smtClean="0"/>
              <a:t>i</a:t>
            </a:r>
            <a:r>
              <a:rPr lang="en-US" sz="2000" dirty="0" smtClean="0"/>
              <a:t> think that this unit has done a great work in engaging students on </a:t>
            </a:r>
            <a:r>
              <a:rPr lang="en-US" sz="2000" b="1" dirty="0" smtClean="0"/>
              <a:t>weekly tests</a:t>
            </a:r>
            <a:r>
              <a:rPr lang="en-US" sz="2000" dirty="0" smtClean="0"/>
              <a:t> rather than weekly postings, as this has </a:t>
            </a:r>
            <a:r>
              <a:rPr lang="en-US" sz="2000" b="1" dirty="0" smtClean="0"/>
              <a:t>encouraged students to read through and study the course materials thoroughly prior to the test.  Students are able to assess their level of understanding the weekly topics </a:t>
            </a:r>
            <a:r>
              <a:rPr lang="en-US" sz="2000" dirty="0" smtClean="0"/>
              <a:t>through the test results....”</a:t>
            </a:r>
            <a:endParaRPr lang="en-US" altLang="en-US" sz="2000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1520" y="188640"/>
            <a:ext cx="61769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 smtClean="0">
                <a:latin typeface="Arial" pitchFamily="34" charset="0"/>
              </a:rPr>
              <a:t>Moodle@USP</a:t>
            </a:r>
            <a:endParaRPr lang="en-US" sz="3200" b="1" dirty="0" smtClean="0">
              <a:latin typeface="Arial" pitchFamily="34" charset="0"/>
            </a:endParaRPr>
          </a:p>
          <a:p>
            <a:r>
              <a:rPr lang="en-US" sz="3200" dirty="0" smtClean="0">
                <a:latin typeface="Book Antiqua" pitchFamily="18" charset="0"/>
              </a:rPr>
              <a:t>Involves the following Teams</a:t>
            </a:r>
            <a:endParaRPr lang="en-US" sz="3200" b="1" dirty="0">
              <a:latin typeface="Arial" pitchFamily="34" charset="0"/>
            </a:endParaRPr>
          </a:p>
        </p:txBody>
      </p:sp>
      <p:pic>
        <p:nvPicPr>
          <p:cNvPr id="27653" name="Picture 5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23528" y="1268760"/>
          <a:ext cx="842493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Oval 9"/>
          <p:cNvSpPr/>
          <p:nvPr/>
        </p:nvSpPr>
        <p:spPr>
          <a:xfrm>
            <a:off x="3707904" y="3284984"/>
            <a:ext cx="1420807" cy="1405337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Student feedback</a:t>
            </a:r>
            <a:r>
              <a:rPr lang="en-US" altLang="en-US" smtClean="0"/>
              <a:t>: Improvements to be made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“Ensure the answers to quiz are correct”</a:t>
            </a:r>
          </a:p>
          <a:p>
            <a:r>
              <a:rPr lang="en-US" altLang="en-US" dirty="0" smtClean="0"/>
              <a:t>“Internet problems at </a:t>
            </a:r>
            <a:r>
              <a:rPr lang="en-US" altLang="en-US" dirty="0" err="1" smtClean="0"/>
              <a:t>Emalus</a:t>
            </a:r>
            <a:r>
              <a:rPr lang="en-US" altLang="en-US" dirty="0" smtClean="0"/>
              <a:t> greatly affects our online tests</a:t>
            </a:r>
            <a:r>
              <a:rPr lang="en-US" altLang="en-US" dirty="0" smtClean="0"/>
              <a:t>”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02" y="3301008"/>
            <a:ext cx="4328820" cy="24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r>
              <a:rPr lang="en-US" dirty="0" smtClean="0"/>
              <a:t>Moodle as a free LMS with a wide array of tools has served USP’s purposes very well for Online, Blended &amp; F2F students and teachers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Good online course </a:t>
            </a:r>
            <a:r>
              <a:rPr lang="en-US" dirty="0"/>
              <a:t>design </a:t>
            </a:r>
            <a:r>
              <a:rPr lang="en-US" dirty="0" smtClean="0"/>
              <a:t>can </a:t>
            </a:r>
            <a:r>
              <a:rPr lang="en-US" dirty="0"/>
              <a:t>close the gap between F2F &amp; Online </a:t>
            </a:r>
            <a:r>
              <a:rPr lang="en-US" dirty="0" smtClean="0"/>
              <a:t>students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F2F students’ experiences can be enhanced by online activities in Moodle</a:t>
            </a:r>
            <a:endParaRPr lang="en-US" dirty="0"/>
          </a:p>
          <a:p>
            <a:r>
              <a:rPr lang="en-US" dirty="0" smtClean="0"/>
              <a:t>Staff &amp; Students benefit from Fruit </a:t>
            </a:r>
            <a:r>
              <a:rPr lang="en-US" dirty="0"/>
              <a:t>of sharing of teaching </a:t>
            </a:r>
            <a:r>
              <a:rPr lang="en-US" dirty="0" smtClean="0"/>
              <a:t>practice in the communities of practice, workshops and training that can be facilitated in Moodle</a:t>
            </a:r>
          </a:p>
          <a:p>
            <a:r>
              <a:rPr lang="en-US" dirty="0" smtClean="0"/>
              <a:t>Some students &amp; campuses still face challenges in their use of Moodle because of issues with </a:t>
            </a:r>
            <a:r>
              <a:rPr lang="en-US" dirty="0" err="1" smtClean="0"/>
              <a:t>bandwith</a:t>
            </a:r>
            <a:r>
              <a:rPr lang="en-US" dirty="0" smtClean="0"/>
              <a:t>, computer labs, </a:t>
            </a:r>
            <a:r>
              <a:rPr lang="en-US" dirty="0" err="1" smtClean="0"/>
              <a:t>wifi</a:t>
            </a:r>
            <a:r>
              <a:rPr lang="en-US" dirty="0" smtClean="0"/>
              <a:t> and computers.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39725" y="476250"/>
            <a:ext cx="6176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 smtClean="0">
                <a:latin typeface="Arial" pitchFamily="34" charset="0"/>
              </a:rPr>
              <a:t>Moodle@USP</a:t>
            </a:r>
            <a:endParaRPr lang="en-US" sz="3200" b="1" dirty="0">
              <a:latin typeface="Arial" pitchFamily="34" charset="0"/>
            </a:endParaRPr>
          </a:p>
        </p:txBody>
      </p:sp>
      <p:pic>
        <p:nvPicPr>
          <p:cNvPr id="27653" name="Picture 5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>
          <a:xfrm>
            <a:off x="714348" y="1785938"/>
            <a:ext cx="7983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Moodle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at USP comprises two other systems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turniti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509120"/>
            <a:ext cx="1789112" cy="111819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1681514" cy="68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icon-man-learning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348880"/>
            <a:ext cx="307234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39725" y="476250"/>
            <a:ext cx="6176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 smtClean="0">
                <a:latin typeface="Arial" pitchFamily="34" charset="0"/>
              </a:rPr>
              <a:t>Turnitin</a:t>
            </a:r>
            <a:endParaRPr lang="en-US" sz="3200" b="1" dirty="0">
              <a:latin typeface="Arial" pitchFamily="34" charset="0"/>
            </a:endParaRPr>
          </a:p>
        </p:txBody>
      </p:sp>
      <p:pic>
        <p:nvPicPr>
          <p:cNvPr id="28678" name="Picture 6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539552" y="1916113"/>
            <a:ext cx="8158361" cy="453722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AU" sz="2700" dirty="0" smtClean="0"/>
              <a:t>O</a:t>
            </a:r>
            <a:r>
              <a:rPr kumimoji="0" lang="en-A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nline</a:t>
            </a:r>
            <a:r>
              <a:rPr kumimoji="0" lang="en-A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plagiarism tool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A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your students may have inappropriately used or referenced source material.</a:t>
            </a:r>
            <a:endParaRPr kumimoji="0" lang="en-A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847230" cy="322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plagiari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412776"/>
            <a:ext cx="3600402" cy="274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39725" y="476250"/>
            <a:ext cx="6176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 err="1" smtClean="0">
                <a:latin typeface="Arial" pitchFamily="34" charset="0"/>
              </a:rPr>
              <a:t>Mahara@USP</a:t>
            </a:r>
            <a:endParaRPr lang="en-US" sz="4000" b="1" dirty="0">
              <a:latin typeface="Arial" pitchFamily="34" charset="0"/>
            </a:endParaRPr>
          </a:p>
        </p:txBody>
      </p:sp>
      <p:pic>
        <p:nvPicPr>
          <p:cNvPr id="75780" name="Picture 4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67763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5373216"/>
            <a:ext cx="705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5"/>
              </a:rPr>
              <a:t>Example: </a:t>
            </a:r>
            <a:r>
              <a:rPr lang="en-AU" dirty="0" err="1" smtClean="0">
                <a:hlinkClick r:id="rId5"/>
              </a:rPr>
              <a:t>Peniana</a:t>
            </a:r>
            <a:r>
              <a:rPr lang="en-AU" dirty="0" smtClean="0">
                <a:hlinkClick r:id="rId5"/>
              </a:rPr>
              <a:t> Patrick Ni-Vanuatu agricultural student in </a:t>
            </a:r>
            <a:r>
              <a:rPr lang="en-AU" dirty="0" err="1" smtClean="0">
                <a:hlinkClick r:id="rId5"/>
              </a:rPr>
              <a:t>Alafua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87624" y="1484784"/>
            <a:ext cx="6960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Mahara</a:t>
            </a:r>
            <a:r>
              <a:rPr lang="en-US" dirty="0"/>
              <a:t> is the University's e-Portfolio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512" y="476672"/>
            <a:ext cx="72566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itchFamily="34" charset="0"/>
              </a:rPr>
              <a:t>How does USP use </a:t>
            </a:r>
            <a:r>
              <a:rPr lang="en-US" sz="4000" b="1" dirty="0" err="1" smtClean="0">
                <a:latin typeface="Arial" pitchFamily="34" charset="0"/>
              </a:rPr>
              <a:t>Moodle</a:t>
            </a:r>
            <a:r>
              <a:rPr lang="en-US" sz="4000" b="1" dirty="0" smtClean="0">
                <a:latin typeface="Arial" pitchFamily="34" charset="0"/>
              </a:rPr>
              <a:t>?</a:t>
            </a:r>
          </a:p>
          <a:p>
            <a:endParaRPr lang="en-US" sz="4000" b="1" dirty="0">
              <a:latin typeface="Arial" pitchFamily="34" charset="0"/>
            </a:endParaRPr>
          </a:p>
        </p:txBody>
      </p:sp>
      <p:pic>
        <p:nvPicPr>
          <p:cNvPr id="75780" name="Picture 4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536" y="1484784"/>
            <a:ext cx="77524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n-US" sz="3600" dirty="0" smtClean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Training/Workshops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Support Community of practices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Support for F-2-F teaching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Facilitate Blended learning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Facilitate fully Online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512" y="476672"/>
            <a:ext cx="72566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itchFamily="34" charset="0"/>
              </a:rPr>
              <a:t>How does USP use </a:t>
            </a:r>
            <a:r>
              <a:rPr lang="en-US" sz="4000" b="1" dirty="0" err="1" smtClean="0">
                <a:latin typeface="Arial" pitchFamily="34" charset="0"/>
              </a:rPr>
              <a:t>Moodle</a:t>
            </a:r>
            <a:r>
              <a:rPr lang="en-US" sz="4000" b="1" dirty="0" smtClean="0">
                <a:latin typeface="Arial" pitchFamily="34" charset="0"/>
              </a:rPr>
              <a:t>?</a:t>
            </a:r>
          </a:p>
          <a:p>
            <a:endParaRPr lang="en-US" sz="4000" b="1" dirty="0">
              <a:latin typeface="Arial" pitchFamily="34" charset="0"/>
            </a:endParaRPr>
          </a:p>
        </p:txBody>
      </p:sp>
      <p:pic>
        <p:nvPicPr>
          <p:cNvPr id="75780" name="Picture 4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76872"/>
            <a:ext cx="5938788" cy="4010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148478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Support Training &amp; Workshops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512" y="476672"/>
            <a:ext cx="72566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itchFamily="34" charset="0"/>
              </a:rPr>
              <a:t>How does USP use </a:t>
            </a:r>
            <a:r>
              <a:rPr lang="en-US" sz="4000" b="1" dirty="0" err="1" smtClean="0">
                <a:latin typeface="Arial" pitchFamily="34" charset="0"/>
              </a:rPr>
              <a:t>Moodle</a:t>
            </a:r>
            <a:r>
              <a:rPr lang="en-US" sz="4000" b="1" dirty="0" smtClean="0">
                <a:latin typeface="Arial" pitchFamily="34" charset="0"/>
              </a:rPr>
              <a:t>?</a:t>
            </a:r>
          </a:p>
          <a:p>
            <a:endParaRPr lang="en-US" sz="4000" b="1" dirty="0">
              <a:latin typeface="Arial" pitchFamily="34" charset="0"/>
            </a:endParaRPr>
          </a:p>
        </p:txBody>
      </p:sp>
      <p:pic>
        <p:nvPicPr>
          <p:cNvPr id="75780" name="Picture 4" descr="DFL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23728" y="148478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Support Communities Of Practice</a:t>
            </a:r>
            <a:endParaRPr lang="en-US" sz="2400" dirty="0"/>
          </a:p>
        </p:txBody>
      </p:sp>
      <p:pic>
        <p:nvPicPr>
          <p:cNvPr id="7" name="Picture 6" descr="comm_of_pract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204864"/>
            <a:ext cx="6172200" cy="387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3490</TotalTime>
  <Words>1017</Words>
  <Application>Microsoft Office PowerPoint</Application>
  <PresentationFormat>On-screen Show (4:3)</PresentationFormat>
  <Paragraphs>226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Moodle @ USP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the students learn?</vt:lpstr>
      <vt:lpstr>PowerPoint Presentation</vt:lpstr>
      <vt:lpstr>Forum group tasks</vt:lpstr>
      <vt:lpstr>PowerPoint Presentation</vt:lpstr>
      <vt:lpstr>Choice moodle page</vt:lpstr>
      <vt:lpstr>Student response </vt:lpstr>
      <vt:lpstr>Student feedback</vt:lpstr>
      <vt:lpstr>Comparison of academic results between DFL and F2F cohorts</vt:lpstr>
      <vt:lpstr>PowerPoint Presentation</vt:lpstr>
      <vt:lpstr>A marked online Test (Test 5)</vt:lpstr>
      <vt:lpstr>FEEDBACK IS KEY FOR MCQs</vt:lpstr>
      <vt:lpstr>LW301 Online Test Results  2-2013</vt:lpstr>
      <vt:lpstr>Student Evaluation</vt:lpstr>
      <vt:lpstr>Student feedback:  The best features of the course </vt:lpstr>
      <vt:lpstr>Student feedback: Improvements to be made</vt:lpstr>
      <vt:lpstr>Summary</vt:lpstr>
      <vt:lpstr>Thank you for listening</vt:lpstr>
    </vt:vector>
  </TitlesOfParts>
  <Company>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LW352 Group Discussion Forums</dc:title>
  <dc:creator>tuisawau_p</dc:creator>
  <cp:lastModifiedBy>staff</cp:lastModifiedBy>
  <cp:revision>46</cp:revision>
  <dcterms:created xsi:type="dcterms:W3CDTF">2015-04-20T22:37:48Z</dcterms:created>
  <dcterms:modified xsi:type="dcterms:W3CDTF">2015-08-26T16:44:56Z</dcterms:modified>
</cp:coreProperties>
</file>