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61" r:id="rId3"/>
    <p:sldId id="258" r:id="rId4"/>
    <p:sldId id="262" r:id="rId5"/>
    <p:sldId id="290" r:id="rId6"/>
    <p:sldId id="298" r:id="rId7"/>
    <p:sldId id="263" r:id="rId8"/>
    <p:sldId id="291" r:id="rId9"/>
    <p:sldId id="271" r:id="rId10"/>
    <p:sldId id="287" r:id="rId11"/>
    <p:sldId id="288" r:id="rId12"/>
    <p:sldId id="292" r:id="rId13"/>
    <p:sldId id="280" r:id="rId14"/>
    <p:sldId id="277" r:id="rId15"/>
    <p:sldId id="272" r:id="rId16"/>
    <p:sldId id="293" r:id="rId17"/>
    <p:sldId id="267" r:id="rId18"/>
    <p:sldId id="266" r:id="rId19"/>
    <p:sldId id="268" r:id="rId20"/>
    <p:sldId id="274" r:id="rId21"/>
    <p:sldId id="294" r:id="rId22"/>
    <p:sldId id="273" r:id="rId23"/>
    <p:sldId id="278" r:id="rId24"/>
    <p:sldId id="279" r:id="rId25"/>
    <p:sldId id="297" r:id="rId26"/>
    <p:sldId id="282" r:id="rId27"/>
    <p:sldId id="286" r:id="rId28"/>
    <p:sldId id="296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73256" autoAdjust="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69C64D-9DEF-471D-956C-9C18E2A616B6}" type="datetimeFigureOut">
              <a:rPr lang="en-US" smtClean="0"/>
              <a:pPr/>
              <a:t>8/19/2015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9475AC-6E69-4082-8270-500CB76DACAA}" type="slidenum">
              <a:rPr lang="en-NZ" smtClean="0"/>
              <a:pPr/>
              <a:t>‹#›</a:t>
            </a:fld>
            <a:endParaRPr lang="en-N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475AC-6E69-4082-8270-500CB76DACAA}" type="slidenum">
              <a:rPr lang="en-NZ" smtClean="0"/>
              <a:pPr/>
              <a:t>3</a:t>
            </a:fld>
            <a:endParaRPr lang="en-N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475AC-6E69-4082-8270-500CB76DACAA}" type="slidenum">
              <a:rPr lang="en-NZ" smtClean="0"/>
              <a:pPr/>
              <a:t>6</a:t>
            </a:fld>
            <a:endParaRPr lang="en-N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475AC-6E69-4082-8270-500CB76DACAA}" type="slidenum">
              <a:rPr lang="en-NZ" smtClean="0"/>
              <a:pPr/>
              <a:t>8</a:t>
            </a:fld>
            <a:endParaRPr lang="en-N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475AC-6E69-4082-8270-500CB76DACAA}" type="slidenum">
              <a:rPr lang="en-NZ" smtClean="0"/>
              <a:pPr/>
              <a:t>9</a:t>
            </a:fld>
            <a:endParaRPr lang="en-N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475AC-6E69-4082-8270-500CB76DACAA}" type="slidenum">
              <a:rPr lang="en-NZ" smtClean="0"/>
              <a:pPr/>
              <a:t>11</a:t>
            </a:fld>
            <a:endParaRPr lang="en-N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475AC-6E69-4082-8270-500CB76DACAA}" type="slidenum">
              <a:rPr lang="en-NZ" smtClean="0"/>
              <a:pPr/>
              <a:t>12</a:t>
            </a:fld>
            <a:endParaRPr lang="en-N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597FA-46A0-41EF-9FE0-EB223A163FD8}" type="datetimeFigureOut">
              <a:rPr lang="en-US" smtClean="0"/>
              <a:pPr/>
              <a:t>8/19/2015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96FD-9896-4000-A616-7F304EE48EAC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597FA-46A0-41EF-9FE0-EB223A163FD8}" type="datetimeFigureOut">
              <a:rPr lang="en-US" smtClean="0"/>
              <a:pPr/>
              <a:t>8/19/2015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96FD-9896-4000-A616-7F304EE48EAC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597FA-46A0-41EF-9FE0-EB223A163FD8}" type="datetimeFigureOut">
              <a:rPr lang="en-US" smtClean="0"/>
              <a:pPr/>
              <a:t>8/19/2015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96FD-9896-4000-A616-7F304EE48EAC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597FA-46A0-41EF-9FE0-EB223A163FD8}" type="datetimeFigureOut">
              <a:rPr lang="en-US" smtClean="0"/>
              <a:pPr/>
              <a:t>8/19/2015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96FD-9896-4000-A616-7F304EE48EAC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597FA-46A0-41EF-9FE0-EB223A163FD8}" type="datetimeFigureOut">
              <a:rPr lang="en-US" smtClean="0"/>
              <a:pPr/>
              <a:t>8/19/2015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96FD-9896-4000-A616-7F304EE48EAC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597FA-46A0-41EF-9FE0-EB223A163FD8}" type="datetimeFigureOut">
              <a:rPr lang="en-US" smtClean="0"/>
              <a:pPr/>
              <a:t>8/19/2015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96FD-9896-4000-A616-7F304EE48EAC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597FA-46A0-41EF-9FE0-EB223A163FD8}" type="datetimeFigureOut">
              <a:rPr lang="en-US" smtClean="0"/>
              <a:pPr/>
              <a:t>8/19/2015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96FD-9896-4000-A616-7F304EE48EAC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597FA-46A0-41EF-9FE0-EB223A163FD8}" type="datetimeFigureOut">
              <a:rPr lang="en-US" smtClean="0"/>
              <a:pPr/>
              <a:t>8/19/2015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96FD-9896-4000-A616-7F304EE48EAC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597FA-46A0-41EF-9FE0-EB223A163FD8}" type="datetimeFigureOut">
              <a:rPr lang="en-US" smtClean="0"/>
              <a:pPr/>
              <a:t>8/19/2015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96FD-9896-4000-A616-7F304EE48EAC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597FA-46A0-41EF-9FE0-EB223A163FD8}" type="datetimeFigureOut">
              <a:rPr lang="en-US" smtClean="0"/>
              <a:pPr/>
              <a:t>8/19/2015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96FD-9896-4000-A616-7F304EE48EAC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597FA-46A0-41EF-9FE0-EB223A163FD8}" type="datetimeFigureOut">
              <a:rPr lang="en-US" smtClean="0"/>
              <a:pPr/>
              <a:t>8/19/2015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96FD-9896-4000-A616-7F304EE48EAC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C597FA-46A0-41EF-9FE0-EB223A163FD8}" type="datetimeFigureOut">
              <a:rPr lang="en-US" smtClean="0"/>
              <a:pPr/>
              <a:t>8/19/2015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796FD-9896-4000-A616-7F304EE48EAC}" type="slidenum">
              <a:rPr lang="en-NZ" smtClean="0"/>
              <a:pPr/>
              <a:t>‹#›</a:t>
            </a:fld>
            <a:endParaRPr lang="en-N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thelandhaseyes.org/" TargetMode="External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ellona.dk/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portal.uapcommunity.gov.vu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hyperlink" Target="http://rachel.uapcommunity.gov.vu/local-frameset.html" TargetMode="Externa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thelandhaseyes.org/" TargetMode="External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ellona.dk/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gif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Data/Resources/elearning/Canoe%20is%20the%20People/Start.exe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://en.marovo.org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web4-whole-Vanuatu-Teachers-guide-climate-change.pdf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sirdudleytuticollege.wordpress.com/2013/06/07/form-7-students-testimonials/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5786" y="857232"/>
            <a:ext cx="7772400" cy="1470025"/>
          </a:xfrm>
        </p:spPr>
        <p:txBody>
          <a:bodyPr/>
          <a:lstStyle/>
          <a:p>
            <a:r>
              <a:rPr lang="en-NZ" dirty="0" smtClean="0"/>
              <a:t>Local Content</a:t>
            </a:r>
            <a:endParaRPr lang="en-N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7290" y="2357430"/>
            <a:ext cx="6400800" cy="1752600"/>
          </a:xfrm>
        </p:spPr>
        <p:txBody>
          <a:bodyPr>
            <a:normAutofit/>
          </a:bodyPr>
          <a:lstStyle/>
          <a:p>
            <a:r>
              <a:rPr lang="en-NZ" sz="4000" dirty="0" smtClean="0">
                <a:solidFill>
                  <a:schemeClr val="tx1"/>
                </a:solidFill>
              </a:rPr>
              <a:t>What? Why? How?</a:t>
            </a:r>
            <a:endParaRPr lang="en-NZ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0" name="Picture 6" descr="http://www.nature.nps.gov/geology/education/images/GRAPHICS/pacific_ocean_hotspots_WE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285992"/>
            <a:ext cx="4268603" cy="283049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3108" y="274638"/>
            <a:ext cx="6543692" cy="1868478"/>
          </a:xfrm>
        </p:spPr>
        <p:txBody>
          <a:bodyPr>
            <a:normAutofit fontScale="90000"/>
          </a:bodyPr>
          <a:lstStyle/>
          <a:p>
            <a:r>
              <a:rPr lang="en-NZ" dirty="0" smtClean="0"/>
              <a:t>Shortage of appropriate digital content from/about the Pacific</a:t>
            </a:r>
            <a:endParaRPr lang="en-NZ" dirty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3357562"/>
            <a:ext cx="4065593" cy="2454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238375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6" name="Picture 2" descr="http://www.wpcouncil.org/wp-content/uploads/2013/03/Resources-for-Educatio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4429132"/>
            <a:ext cx="3393285" cy="22621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www.hbp.usm.my/1b/RAG132/2008/132-08-images/globe1eur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500042"/>
            <a:ext cx="8514802" cy="5500562"/>
          </a:xfrm>
          <a:prstGeom prst="rect">
            <a:avLst/>
          </a:prstGeom>
          <a:noFill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85720" y="5715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Z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00163" y="785813"/>
            <a:ext cx="6542087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ildren-tabubil-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670" y="214290"/>
            <a:ext cx="6643734" cy="49828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2910" y="5473005"/>
            <a:ext cx="80724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800" dirty="0" smtClean="0"/>
              <a:t>Designing curricular resource packs for Android tablets, to support the PNG elementary school curriculum and “Big Book” teaching method</a:t>
            </a:r>
            <a:endParaRPr lang="en-NZ" sz="2800" dirty="0"/>
          </a:p>
        </p:txBody>
      </p:sp>
      <p:pic>
        <p:nvPicPr>
          <p:cNvPr id="7" name="Picture 6" descr="ciab-teachers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3000372"/>
            <a:ext cx="2739819" cy="22177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857232"/>
            <a:ext cx="2614602" cy="1143000"/>
          </a:xfrm>
        </p:spPr>
        <p:txBody>
          <a:bodyPr>
            <a:normAutofit fontScale="90000"/>
          </a:bodyPr>
          <a:lstStyle/>
          <a:p>
            <a:r>
              <a:rPr lang="en-NZ" dirty="0" smtClean="0"/>
              <a:t>Culture and indigenous knowledge</a:t>
            </a:r>
            <a:endParaRPr lang="en-NZ" dirty="0"/>
          </a:p>
        </p:txBody>
      </p:sp>
      <p:pic>
        <p:nvPicPr>
          <p:cNvPr id="21506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2857496"/>
            <a:ext cx="4008622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29058" y="285728"/>
            <a:ext cx="49530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10" name="Picture 6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357686" y="2857496"/>
            <a:ext cx="4536214" cy="3105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sz="3600" dirty="0" smtClean="0"/>
              <a:t>Some regional partners for local content</a:t>
            </a:r>
            <a:endParaRPr lang="en-NZ" sz="3600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857364"/>
            <a:ext cx="5114925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24068" y="3357562"/>
            <a:ext cx="5748267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4929198"/>
            <a:ext cx="2676044" cy="1195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cal-2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285728"/>
            <a:ext cx="6763306" cy="3108600"/>
          </a:xfrm>
          <a:prstGeom prst="rect">
            <a:avLst/>
          </a:prstGeom>
        </p:spPr>
      </p:pic>
      <p:pic>
        <p:nvPicPr>
          <p:cNvPr id="5" name="Picture 4" descr="local-1.png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4810" y="2786058"/>
            <a:ext cx="4247209" cy="38954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857232"/>
            <a:ext cx="2614602" cy="1143000"/>
          </a:xfrm>
        </p:spPr>
        <p:txBody>
          <a:bodyPr>
            <a:normAutofit fontScale="90000"/>
          </a:bodyPr>
          <a:lstStyle/>
          <a:p>
            <a:r>
              <a:rPr lang="en-NZ" dirty="0" smtClean="0"/>
              <a:t>Culture and indigenous knowledge</a:t>
            </a:r>
            <a:endParaRPr lang="en-NZ" dirty="0"/>
          </a:p>
        </p:txBody>
      </p:sp>
      <p:pic>
        <p:nvPicPr>
          <p:cNvPr id="21506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2857496"/>
            <a:ext cx="4008622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29058" y="285728"/>
            <a:ext cx="49530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10" name="Picture 6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357686" y="2857496"/>
            <a:ext cx="4536214" cy="3105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Why local content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600200"/>
            <a:ext cx="8786874" cy="4525963"/>
          </a:xfrm>
        </p:spPr>
        <p:txBody>
          <a:bodyPr>
            <a:normAutofit fontScale="85000" lnSpcReduction="10000"/>
          </a:bodyPr>
          <a:lstStyle/>
          <a:p>
            <a:r>
              <a:rPr lang="en-NZ" dirty="0" smtClean="0"/>
              <a:t>Need to look inwards as well as outwards</a:t>
            </a:r>
          </a:p>
          <a:p>
            <a:r>
              <a:rPr lang="en-NZ" dirty="0" smtClean="0"/>
              <a:t>We are living at a time of advanced globalisation </a:t>
            </a:r>
          </a:p>
          <a:p>
            <a:r>
              <a:rPr lang="en-NZ" dirty="0" smtClean="0"/>
              <a:t>ICTs and media powerful influences</a:t>
            </a:r>
          </a:p>
          <a:p>
            <a:r>
              <a:rPr lang="en-NZ" dirty="0" smtClean="0"/>
              <a:t>Media culture often comes with “cultural baggage” of imported values and meanings</a:t>
            </a:r>
          </a:p>
          <a:p>
            <a:pPr>
              <a:buNone/>
            </a:pPr>
            <a:endParaRPr lang="en-NZ" dirty="0" smtClean="0"/>
          </a:p>
          <a:p>
            <a:r>
              <a:rPr lang="en-NZ" dirty="0" smtClean="0"/>
              <a:t>Becomes more important than ever for young people to study and appreciate their own cultures and values</a:t>
            </a:r>
          </a:p>
          <a:p>
            <a:r>
              <a:rPr lang="en-NZ" dirty="0" smtClean="0"/>
              <a:t>ICTs are powerful enablers  for creative, collaborative and participatory learning</a:t>
            </a:r>
          </a:p>
          <a:p>
            <a:pPr>
              <a:buNone/>
            </a:pPr>
            <a:endParaRPr lang="en-N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357166"/>
            <a:ext cx="8715436" cy="6357982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en-NZ" sz="51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‘I think,’ says navigator Tua Pittman, ‘our children need to know</a:t>
            </a:r>
          </a:p>
          <a:p>
            <a:pPr>
              <a:buNone/>
            </a:pPr>
            <a:r>
              <a:rPr lang="en-NZ" sz="51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who they are and where they come from. So when they grow </a:t>
            </a:r>
          </a:p>
          <a:p>
            <a:pPr>
              <a:buNone/>
            </a:pPr>
            <a:r>
              <a:rPr lang="en-NZ" sz="51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up, they can talk about </a:t>
            </a:r>
            <a:r>
              <a:rPr lang="en-NZ" sz="5100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Karika</a:t>
            </a:r>
            <a:r>
              <a:rPr lang="en-NZ" sz="51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and </a:t>
            </a:r>
            <a:r>
              <a:rPr lang="en-NZ" sz="5100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Tangiia</a:t>
            </a:r>
            <a:r>
              <a:rPr lang="en-NZ" sz="51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first and then </a:t>
            </a:r>
          </a:p>
          <a:p>
            <a:pPr>
              <a:buNone/>
            </a:pPr>
            <a:r>
              <a:rPr lang="en-NZ" sz="51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Columbus later.</a:t>
            </a:r>
          </a:p>
          <a:p>
            <a:pPr>
              <a:buNone/>
            </a:pPr>
            <a:endParaRPr lang="en-NZ" sz="5100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NZ" sz="51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And that a lot of them</a:t>
            </a:r>
          </a:p>
          <a:p>
            <a:pPr>
              <a:buNone/>
            </a:pPr>
            <a:r>
              <a:rPr lang="en-NZ" sz="51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when they do grow up,</a:t>
            </a:r>
          </a:p>
          <a:p>
            <a:pPr>
              <a:buNone/>
            </a:pPr>
            <a:r>
              <a:rPr lang="en-NZ" sz="51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hopefully will look back </a:t>
            </a:r>
          </a:p>
          <a:p>
            <a:pPr>
              <a:buNone/>
            </a:pPr>
            <a:r>
              <a:rPr lang="en-NZ" sz="51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 us and what we do</a:t>
            </a:r>
          </a:p>
          <a:p>
            <a:pPr>
              <a:buNone/>
            </a:pPr>
            <a:r>
              <a:rPr lang="en-NZ" sz="51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and say thank you.</a:t>
            </a:r>
          </a:p>
          <a:p>
            <a:pPr>
              <a:buNone/>
            </a:pPr>
            <a:endParaRPr lang="en-NZ" sz="5100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NZ" sz="51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Thank you very much</a:t>
            </a:r>
          </a:p>
          <a:p>
            <a:pPr>
              <a:buNone/>
            </a:pPr>
            <a:r>
              <a:rPr lang="en-NZ" sz="51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for letting us know who </a:t>
            </a:r>
          </a:p>
          <a:p>
            <a:pPr>
              <a:buNone/>
            </a:pPr>
            <a:r>
              <a:rPr lang="en-NZ" sz="51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we are. That’s why we’re here.’</a:t>
            </a:r>
          </a:p>
          <a:p>
            <a:pPr>
              <a:buNone/>
            </a:pPr>
            <a:endParaRPr lang="en-NZ" b="1" dirty="0" smtClean="0">
              <a:solidFill>
                <a:srgbClr val="FFC000"/>
              </a:solidFill>
            </a:endParaRPr>
          </a:p>
          <a:p>
            <a:pPr>
              <a:buNone/>
            </a:pPr>
            <a:r>
              <a:rPr lang="en-NZ" b="1" i="1" dirty="0" err="1" smtClean="0">
                <a:solidFill>
                  <a:srgbClr val="FFC000"/>
                </a:solidFill>
              </a:rPr>
              <a:t>Wayfinders</a:t>
            </a:r>
            <a:r>
              <a:rPr lang="en-NZ" b="1" i="1" dirty="0" smtClean="0">
                <a:solidFill>
                  <a:srgbClr val="FFC000"/>
                </a:solidFill>
              </a:rPr>
              <a:t>: A Pacific Odyssey, 1998</a:t>
            </a:r>
            <a:r>
              <a:rPr lang="en-NZ" b="1" i="1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en-NZ" b="1" i="1" dirty="0" smtClean="0">
                <a:solidFill>
                  <a:schemeClr val="bg2">
                    <a:lumMod val="90000"/>
                  </a:schemeClr>
                </a:solidFill>
              </a:rPr>
              <a:t>(quoted in the Teaching Guide to Canoe Is The People educational resource, UNESCO)</a:t>
            </a:r>
            <a:endParaRPr lang="en-NZ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2071678"/>
            <a:ext cx="4580363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UNESCO - LINK project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428736"/>
            <a:ext cx="8229600" cy="4525963"/>
          </a:xfrm>
        </p:spPr>
        <p:txBody>
          <a:bodyPr/>
          <a:lstStyle/>
          <a:p>
            <a:r>
              <a:rPr lang="en-NZ" dirty="0" smtClean="0"/>
              <a:t>Curricular resource “packs”</a:t>
            </a:r>
          </a:p>
          <a:p>
            <a:r>
              <a:rPr lang="en-NZ" dirty="0" smtClean="0"/>
              <a:t>Aim to integrate indigenous knowledge into the curriculum</a:t>
            </a:r>
          </a:p>
          <a:p>
            <a:r>
              <a:rPr lang="en-NZ" dirty="0" smtClean="0"/>
              <a:t>Digital resources developed using participatory methods</a:t>
            </a:r>
          </a:p>
          <a:p>
            <a:r>
              <a:rPr lang="en-NZ" dirty="0" smtClean="0"/>
              <a:t>Schools and communities </a:t>
            </a:r>
          </a:p>
          <a:p>
            <a:r>
              <a:rPr lang="en-NZ" dirty="0" smtClean="0"/>
              <a:t>Lesson plans, teaching guides, student books</a:t>
            </a:r>
          </a:p>
          <a:p>
            <a:endParaRPr lang="en-NZ" dirty="0"/>
          </a:p>
        </p:txBody>
      </p:sp>
      <p:pic>
        <p:nvPicPr>
          <p:cNvPr id="4" name="Picture 3" descr="120px-flag_of_the_cook_islands.sv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0430" y="5643574"/>
            <a:ext cx="1571636" cy="785818"/>
          </a:xfrm>
          <a:prstGeom prst="rect">
            <a:avLst/>
          </a:prstGeom>
        </p:spPr>
      </p:pic>
      <p:pic>
        <p:nvPicPr>
          <p:cNvPr id="5" name="Picture 4" descr="flag-of-solomon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224" y="5643578"/>
            <a:ext cx="1255268" cy="857256"/>
          </a:xfrm>
          <a:prstGeom prst="rect">
            <a:avLst/>
          </a:prstGeom>
        </p:spPr>
      </p:pic>
      <p:pic>
        <p:nvPicPr>
          <p:cNvPr id="6" name="Picture 5" descr="vanuatu-flag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3702" y="5643578"/>
            <a:ext cx="1143008" cy="7815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786710" y="5429264"/>
            <a:ext cx="5000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7200" b="1" dirty="0" smtClean="0"/>
              <a:t>?</a:t>
            </a:r>
            <a:endParaRPr lang="en-NZ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Canoe is the People</a:t>
            </a:r>
            <a:endParaRPr lang="en-NZ" dirty="0"/>
          </a:p>
        </p:txBody>
      </p:sp>
      <p:pic>
        <p:nvPicPr>
          <p:cNvPr id="36866" name="Picture 2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357298"/>
            <a:ext cx="7189808" cy="478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sz="3200" dirty="0" smtClean="0"/>
              <a:t>Marovo Reef and Rainforest, Solomon Islands</a:t>
            </a:r>
            <a:endParaRPr lang="en-NZ" sz="3200" dirty="0"/>
          </a:p>
        </p:txBody>
      </p:sp>
      <p:pic>
        <p:nvPicPr>
          <p:cNvPr id="27649" name="Picture 1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428736"/>
            <a:ext cx="7567632" cy="450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ICTs, media, culture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428736"/>
            <a:ext cx="8786874" cy="5143536"/>
          </a:xfrm>
        </p:spPr>
        <p:txBody>
          <a:bodyPr>
            <a:normAutofit/>
          </a:bodyPr>
          <a:lstStyle/>
          <a:p>
            <a:r>
              <a:rPr lang="en-NZ" dirty="0" smtClean="0"/>
              <a:t>Media culture – young people need to learn media skills</a:t>
            </a:r>
          </a:p>
          <a:p>
            <a:endParaRPr lang="en-NZ" dirty="0" smtClean="0"/>
          </a:p>
          <a:p>
            <a:endParaRPr lang="en-NZ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571744"/>
            <a:ext cx="5214974" cy="3884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ICTs, media, culture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428736"/>
            <a:ext cx="8786874" cy="5143536"/>
          </a:xfrm>
        </p:spPr>
        <p:txBody>
          <a:bodyPr>
            <a:normAutofit lnSpcReduction="10000"/>
          </a:bodyPr>
          <a:lstStyle/>
          <a:p>
            <a:r>
              <a:rPr lang="en-NZ" dirty="0" smtClean="0"/>
              <a:t>Curriculum-linked activities where students study their local way of life and culture </a:t>
            </a:r>
          </a:p>
          <a:p>
            <a:pPr lvl="1"/>
            <a:r>
              <a:rPr lang="en-NZ" dirty="0" smtClean="0"/>
              <a:t>Ensure the transfer of indigenous knowledge and values to the new generations </a:t>
            </a:r>
          </a:p>
          <a:p>
            <a:pPr lvl="1"/>
            <a:r>
              <a:rPr lang="en-NZ" dirty="0" smtClean="0"/>
              <a:t>Can use and help to </a:t>
            </a:r>
            <a:br>
              <a:rPr lang="en-NZ" dirty="0" smtClean="0"/>
            </a:br>
            <a:r>
              <a:rPr lang="en-NZ" dirty="0" smtClean="0"/>
              <a:t>preserve indigenous </a:t>
            </a:r>
            <a:br>
              <a:rPr lang="en-NZ" dirty="0" smtClean="0"/>
            </a:br>
            <a:r>
              <a:rPr lang="en-NZ" dirty="0" smtClean="0"/>
              <a:t>languages</a:t>
            </a:r>
          </a:p>
          <a:p>
            <a:pPr lvl="1"/>
            <a:r>
              <a:rPr lang="en-NZ" dirty="0" smtClean="0"/>
              <a:t>Highly engaging and </a:t>
            </a:r>
            <a:br>
              <a:rPr lang="en-NZ" dirty="0" smtClean="0"/>
            </a:br>
            <a:r>
              <a:rPr lang="en-NZ" dirty="0" smtClean="0"/>
              <a:t>authentic for learning </a:t>
            </a:r>
            <a:br>
              <a:rPr lang="en-NZ" dirty="0" smtClean="0"/>
            </a:br>
            <a:r>
              <a:rPr lang="en-NZ" dirty="0" smtClean="0"/>
              <a:t>assignments</a:t>
            </a:r>
            <a:br>
              <a:rPr lang="en-NZ" dirty="0" smtClean="0"/>
            </a:br>
            <a:endParaRPr lang="en-NZ" dirty="0" smtClean="0"/>
          </a:p>
          <a:p>
            <a:pPr>
              <a:buNone/>
            </a:pPr>
            <a:endParaRPr lang="en-NZ" dirty="0" smtClean="0"/>
          </a:p>
          <a:p>
            <a:endParaRPr lang="en-NZ" dirty="0" smtClean="0"/>
          </a:p>
          <a:p>
            <a:endParaRPr lang="en-NZ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3429000"/>
            <a:ext cx="4219973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dirty="0" smtClean="0"/>
              <a:t>Modern literacies </a:t>
            </a:r>
            <a:br>
              <a:rPr lang="en-NZ" dirty="0" smtClean="0"/>
            </a:br>
            <a:r>
              <a:rPr lang="en-NZ" dirty="0" smtClean="0"/>
              <a:t>include the </a:t>
            </a:r>
            <a:r>
              <a:rPr lang="en-NZ" dirty="0" smtClean="0">
                <a:solidFill>
                  <a:srgbClr val="FF0000"/>
                </a:solidFill>
              </a:rPr>
              <a:t>digital</a:t>
            </a:r>
            <a:r>
              <a:rPr lang="en-NZ" dirty="0" smtClean="0"/>
              <a:t> and the </a:t>
            </a:r>
            <a:r>
              <a:rPr lang="en-NZ" dirty="0" smtClean="0">
                <a:solidFill>
                  <a:srgbClr val="00B0F0"/>
                </a:solidFill>
              </a:rPr>
              <a:t>visual</a:t>
            </a:r>
            <a:endParaRPr lang="en-NZ" dirty="0">
              <a:solidFill>
                <a:srgbClr val="00B0F0"/>
              </a:solidFill>
            </a:endParaRPr>
          </a:p>
        </p:txBody>
      </p:sp>
      <p:sp>
        <p:nvSpPr>
          <p:cNvPr id="22533" name="AutoShape 5" descr="Image result for pacific islands indigenous media movie film produc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NZ"/>
          </a:p>
        </p:txBody>
      </p:sp>
      <p:pic>
        <p:nvPicPr>
          <p:cNvPr id="22536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2000240"/>
            <a:ext cx="5584819" cy="4410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AutoShape 5" descr="Image result for pacific islands indigenous media movie film produc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NZ"/>
          </a:p>
        </p:txBody>
      </p:sp>
      <p:pic>
        <p:nvPicPr>
          <p:cNvPr id="22538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42852"/>
            <a:ext cx="6985711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dirty="0" smtClean="0"/>
              <a:t>Modern literacies </a:t>
            </a:r>
            <a:br>
              <a:rPr lang="en-NZ" dirty="0" smtClean="0"/>
            </a:br>
            <a:r>
              <a:rPr lang="en-NZ" dirty="0" smtClean="0"/>
              <a:t>include the </a:t>
            </a:r>
            <a:r>
              <a:rPr lang="en-NZ" dirty="0" smtClean="0">
                <a:solidFill>
                  <a:srgbClr val="FF0000"/>
                </a:solidFill>
              </a:rPr>
              <a:t>digital</a:t>
            </a:r>
            <a:r>
              <a:rPr lang="en-NZ" dirty="0" smtClean="0"/>
              <a:t> and the </a:t>
            </a:r>
            <a:r>
              <a:rPr lang="en-NZ" dirty="0" smtClean="0">
                <a:solidFill>
                  <a:srgbClr val="00B0F0"/>
                </a:solidFill>
              </a:rPr>
              <a:t>visual</a:t>
            </a:r>
            <a:endParaRPr lang="en-NZ" dirty="0">
              <a:solidFill>
                <a:srgbClr val="00B0F0"/>
              </a:solidFill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3571876"/>
            <a:ext cx="6193115" cy="2802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714488"/>
            <a:ext cx="5718923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533" name="AutoShape 5" descr="Image result for pacific islands indigenous media movie film produc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dirty="0" smtClean="0"/>
              <a:t>Local content means local production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NZ" dirty="0" smtClean="0"/>
              <a:t>An </a:t>
            </a:r>
            <a:r>
              <a:rPr lang="en-NZ" dirty="0"/>
              <a:t>essential ingredient in "local content" is the participation of learners in its </a:t>
            </a:r>
            <a:r>
              <a:rPr lang="en-NZ" dirty="0" smtClean="0"/>
              <a:t>production</a:t>
            </a:r>
            <a:br>
              <a:rPr lang="en-NZ" dirty="0" smtClean="0"/>
            </a:br>
            <a:endParaRPr lang="en-NZ" dirty="0" smtClean="0"/>
          </a:p>
          <a:p>
            <a:r>
              <a:rPr lang="en-NZ" dirty="0" smtClean="0"/>
              <a:t>Students can partner </a:t>
            </a:r>
            <a:r>
              <a:rPr lang="en-NZ" dirty="0"/>
              <a:t>with </a:t>
            </a:r>
            <a:r>
              <a:rPr lang="en-NZ" dirty="0" smtClean="0"/>
              <a:t>each other, with their </a:t>
            </a:r>
            <a:r>
              <a:rPr lang="en-NZ" dirty="0"/>
              <a:t>teachers </a:t>
            </a:r>
            <a:r>
              <a:rPr lang="en-NZ" dirty="0" smtClean="0"/>
              <a:t>and even with their </a:t>
            </a:r>
            <a:r>
              <a:rPr lang="en-NZ" dirty="0"/>
              <a:t>communities in the co-creation of educational content. </a:t>
            </a:r>
            <a:r>
              <a:rPr lang="en-NZ" dirty="0" smtClean="0"/>
              <a:t/>
            </a:r>
            <a:br>
              <a:rPr lang="en-NZ" dirty="0" smtClean="0"/>
            </a:br>
            <a:endParaRPr lang="en-N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dirty="0" smtClean="0"/>
              <a:t>Another highly relevant theme linked to the curriculum </a:t>
            </a:r>
            <a:endParaRPr lang="en-NZ" dirty="0"/>
          </a:p>
        </p:txBody>
      </p:sp>
      <p:pic>
        <p:nvPicPr>
          <p:cNvPr id="3074" name="Picture 2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1571612"/>
            <a:ext cx="4448175" cy="460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357562"/>
            <a:ext cx="4984825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en-NZ" dirty="0" smtClean="0"/>
              <a:t>Civic engagement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/>
          <a:lstStyle/>
          <a:p>
            <a:r>
              <a:rPr lang="en-NZ" dirty="0" smtClean="0"/>
              <a:t>Learning to be an active citizen</a:t>
            </a:r>
          </a:p>
          <a:p>
            <a:r>
              <a:rPr lang="en-NZ" dirty="0" smtClean="0"/>
              <a:t>The skills to participate through the media</a:t>
            </a:r>
          </a:p>
          <a:p>
            <a:r>
              <a:rPr lang="en-NZ" dirty="0" smtClean="0"/>
              <a:t>The attitude – claiming the right to participate </a:t>
            </a:r>
            <a:br>
              <a:rPr lang="en-NZ" dirty="0" smtClean="0"/>
            </a:br>
            <a:endParaRPr lang="en-NZ" dirty="0" smtClean="0"/>
          </a:p>
          <a:p>
            <a:pPr>
              <a:buNone/>
            </a:pPr>
            <a:endParaRPr lang="en-NZ" dirty="0"/>
          </a:p>
        </p:txBody>
      </p:sp>
      <p:pic>
        <p:nvPicPr>
          <p:cNvPr id="4" name="Picture 6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088" y="3357562"/>
            <a:ext cx="5191912" cy="3403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dirty="0" smtClean="0"/>
              <a:t>These things take time!</a:t>
            </a:r>
            <a:br>
              <a:rPr lang="en-NZ" dirty="0" smtClean="0"/>
            </a:br>
            <a:endParaRPr lang="en-NZ" sz="27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3143248"/>
            <a:ext cx="5030351" cy="3338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628" name="AutoShape 4" descr="Image result for coconut seed to gro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NZ"/>
          </a:p>
        </p:txBody>
      </p:sp>
      <p:sp>
        <p:nvSpPr>
          <p:cNvPr id="9" name="PubOvalCallout"/>
          <p:cNvSpPr>
            <a:spLocks noEditPoints="1" noChangeArrowheads="1"/>
          </p:cNvSpPr>
          <p:nvPr/>
        </p:nvSpPr>
        <p:spPr bwMode="auto">
          <a:xfrm>
            <a:off x="642910" y="1571612"/>
            <a:ext cx="4572000" cy="2428892"/>
          </a:xfrm>
          <a:custGeom>
            <a:avLst/>
            <a:gdLst>
              <a:gd name="G0" fmla="+- 0 0 0"/>
              <a:gd name="G1" fmla="+- 10766 0 0"/>
              <a:gd name="T0" fmla="*/ 10800 w 21600"/>
              <a:gd name="T1" fmla="*/ 0 h 21600"/>
              <a:gd name="T2" fmla="*/ 0 w 21600"/>
              <a:gd name="T3" fmla="*/ 8105 h 21600"/>
              <a:gd name="T4" fmla="*/ 10766 w 21600"/>
              <a:gd name="T5" fmla="*/ 21600 h 21600"/>
              <a:gd name="T6" fmla="*/ 10800 w 21600"/>
              <a:gd name="T7" fmla="*/ 16210 h 21600"/>
              <a:gd name="T8" fmla="*/ 21600 w 21600"/>
              <a:gd name="T9" fmla="*/ 8105 h 21600"/>
              <a:gd name="T10" fmla="*/ 17694720 60000 65536"/>
              <a:gd name="T11" fmla="*/ 11796480 60000 65536"/>
              <a:gd name="T12" fmla="*/ 5898240 60000 65536"/>
              <a:gd name="T13" fmla="*/ 5898240 60000 65536"/>
              <a:gd name="T14" fmla="*/ 0 60000 65536"/>
              <a:gd name="T15" fmla="*/ 3163 w 21600"/>
              <a:gd name="T16" fmla="*/ 2374 h 21600"/>
              <a:gd name="T17" fmla="*/ 18437 w 21600"/>
              <a:gd name="T18" fmla="*/ 13836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10766" y="21600"/>
                </a:moveTo>
                <a:lnTo>
                  <a:pt x="9590" y="16158"/>
                </a:lnTo>
                <a:cubicBezTo>
                  <a:pt x="9991" y="16192"/>
                  <a:pt x="10395" y="16210"/>
                  <a:pt x="10800" y="16210"/>
                </a:cubicBezTo>
                <a:cubicBezTo>
                  <a:pt x="16764" y="16210"/>
                  <a:pt x="21600" y="12581"/>
                  <a:pt x="21600" y="8105"/>
                </a:cubicBezTo>
                <a:cubicBezTo>
                  <a:pt x="21600" y="3628"/>
                  <a:pt x="16764" y="0"/>
                  <a:pt x="10800" y="0"/>
                </a:cubicBezTo>
                <a:cubicBezTo>
                  <a:pt x="4835" y="0"/>
                  <a:pt x="0" y="3628"/>
                  <a:pt x="0" y="8105"/>
                </a:cubicBezTo>
                <a:cubicBezTo>
                  <a:pt x="-1" y="10568"/>
                  <a:pt x="1493" y="12898"/>
                  <a:pt x="4057" y="1443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NZ" sz="2000" b="1" dirty="0" smtClean="0">
                <a:solidFill>
                  <a:srgbClr val="FF0000"/>
                </a:solidFill>
              </a:rPr>
              <a:t>teacher training  </a:t>
            </a:r>
            <a:br>
              <a:rPr lang="en-NZ" sz="2000" b="1" dirty="0" smtClean="0">
                <a:solidFill>
                  <a:srgbClr val="FF0000"/>
                </a:solidFill>
              </a:rPr>
            </a:br>
            <a:r>
              <a:rPr lang="en-NZ" sz="2000" b="1" dirty="0" smtClean="0">
                <a:solidFill>
                  <a:srgbClr val="0070C0"/>
                </a:solidFill>
              </a:rPr>
              <a:t>curriculum development  </a:t>
            </a:r>
            <a:br>
              <a:rPr lang="en-NZ" sz="2000" b="1" dirty="0" smtClean="0">
                <a:solidFill>
                  <a:srgbClr val="0070C0"/>
                </a:solidFill>
              </a:rPr>
            </a:br>
            <a:r>
              <a:rPr lang="en-NZ" sz="2000" b="1" dirty="0" smtClean="0">
                <a:solidFill>
                  <a:schemeClr val="accent4">
                    <a:lumMod val="50000"/>
                  </a:schemeClr>
                </a:solidFill>
              </a:rPr>
              <a:t>policy development</a:t>
            </a:r>
            <a:endParaRPr lang="en-NZ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But we can plant a few seeds…</a:t>
            </a:r>
            <a:endParaRPr lang="en-NZ" dirty="0"/>
          </a:p>
        </p:txBody>
      </p:sp>
      <p:pic>
        <p:nvPicPr>
          <p:cNvPr id="4" name="Picture 6" descr="http://belizebreeze.com/basiljones/photopages/photos/planting_coconuts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143116"/>
            <a:ext cx="5857916" cy="3905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dirty="0" smtClean="0"/>
              <a:t>Local Content Part 1 </a:t>
            </a:r>
            <a:br>
              <a:rPr lang="en-NZ" dirty="0" smtClean="0"/>
            </a:br>
            <a:r>
              <a:rPr lang="en-NZ" dirty="0" smtClean="0"/>
              <a:t>Creating websites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72518" cy="4525963"/>
          </a:xfrm>
        </p:spPr>
        <p:txBody>
          <a:bodyPr>
            <a:normAutofit/>
          </a:bodyPr>
          <a:lstStyle/>
          <a:p>
            <a:r>
              <a:rPr lang="en-NZ" dirty="0" smtClean="0"/>
              <a:t>Create a personal blog website with </a:t>
            </a:r>
            <a:r>
              <a:rPr lang="en-NZ" dirty="0" err="1" smtClean="0"/>
              <a:t>Wordpress</a:t>
            </a:r>
            <a:endParaRPr lang="en-NZ" dirty="0" smtClean="0"/>
          </a:p>
          <a:p>
            <a:r>
              <a:rPr lang="en-NZ" dirty="0" smtClean="0"/>
              <a:t>Learn to add posts (articles)</a:t>
            </a:r>
          </a:p>
          <a:p>
            <a:r>
              <a:rPr lang="en-NZ" dirty="0" smtClean="0"/>
              <a:t>Learn to add images</a:t>
            </a:r>
          </a:p>
          <a:p>
            <a:r>
              <a:rPr lang="en-NZ" dirty="0" smtClean="0"/>
              <a:t>Learn to personalise and manage your site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Local Content – Part 2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472518" cy="5286412"/>
          </a:xfrm>
        </p:spPr>
        <p:txBody>
          <a:bodyPr>
            <a:normAutofit/>
          </a:bodyPr>
          <a:lstStyle/>
          <a:p>
            <a:r>
              <a:rPr lang="en-NZ" dirty="0" smtClean="0"/>
              <a:t>Review of two UNESCO collaborative content development projects in the Pacific</a:t>
            </a:r>
            <a:br>
              <a:rPr lang="en-NZ" dirty="0" smtClean="0"/>
            </a:br>
            <a:endParaRPr lang="en-NZ" dirty="0" smtClean="0"/>
          </a:p>
          <a:p>
            <a:r>
              <a:rPr lang="en-NZ" dirty="0" smtClean="0"/>
              <a:t>Wiki skills : Learn basic wiki skills and attitudes for collaborative local content development</a:t>
            </a:r>
          </a:p>
          <a:p>
            <a:pPr>
              <a:buNone/>
            </a:pPr>
            <a:endParaRPr lang="en-N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Local content Part 3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smtClean="0"/>
              <a:t>Multimedia editing</a:t>
            </a:r>
            <a:br>
              <a:rPr lang="en-NZ" dirty="0" smtClean="0"/>
            </a:br>
            <a:endParaRPr lang="en-NZ" dirty="0" smtClean="0"/>
          </a:p>
          <a:p>
            <a:r>
              <a:rPr lang="en-NZ" dirty="0" smtClean="0"/>
              <a:t>Image editing using GIMP</a:t>
            </a:r>
          </a:p>
          <a:p>
            <a:r>
              <a:rPr lang="en-NZ" dirty="0" smtClean="0"/>
              <a:t>Audio editing using AUDACITY</a:t>
            </a:r>
          </a:p>
          <a:p>
            <a:r>
              <a:rPr lang="en-NZ" dirty="0" smtClean="0"/>
              <a:t>Record and edit video </a:t>
            </a:r>
            <a:br>
              <a:rPr lang="en-NZ" dirty="0" smtClean="0"/>
            </a:br>
            <a:endParaRPr lang="en-NZ" dirty="0" smtClean="0"/>
          </a:p>
          <a:p>
            <a:r>
              <a:rPr lang="en-NZ" dirty="0" smtClean="0"/>
              <a:t>PowerPoint will be included in ECF training tomorrow</a:t>
            </a:r>
          </a:p>
          <a:p>
            <a:pPr>
              <a:buNone/>
            </a:pPr>
            <a:endParaRPr lang="en-N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dirty="0" smtClean="0"/>
              <a:t>Local Content </a:t>
            </a:r>
            <a:br>
              <a:rPr lang="en-NZ" dirty="0" smtClean="0"/>
            </a:br>
            <a:r>
              <a:rPr lang="en-NZ" dirty="0" smtClean="0"/>
              <a:t>Afternoon Projects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72518" cy="4525963"/>
          </a:xfrm>
        </p:spPr>
        <p:txBody>
          <a:bodyPr>
            <a:normAutofit/>
          </a:bodyPr>
          <a:lstStyle/>
          <a:p>
            <a:endParaRPr lang="en-NZ" dirty="0" smtClean="0"/>
          </a:p>
          <a:p>
            <a:r>
              <a:rPr lang="en-NZ" dirty="0" smtClean="0"/>
              <a:t>Create a School Website with </a:t>
            </a:r>
            <a:r>
              <a:rPr lang="en-NZ" dirty="0" err="1" smtClean="0"/>
              <a:t>Wordpress</a:t>
            </a:r>
            <a:r>
              <a:rPr lang="en-NZ" dirty="0" smtClean="0"/>
              <a:t/>
            </a:r>
            <a:br>
              <a:rPr lang="en-NZ" dirty="0" smtClean="0"/>
            </a:br>
            <a:endParaRPr lang="en-NZ" dirty="0" smtClean="0"/>
          </a:p>
          <a:p>
            <a:r>
              <a:rPr lang="en-NZ" dirty="0" smtClean="0"/>
              <a:t>More wiki skills training, set up a local language wiki on the school portal </a:t>
            </a:r>
            <a:br>
              <a:rPr lang="en-NZ" dirty="0" smtClean="0"/>
            </a:br>
            <a:endParaRPr lang="en-NZ" dirty="0" smtClean="0"/>
          </a:p>
          <a:p>
            <a:r>
              <a:rPr lang="en-NZ" dirty="0" smtClean="0"/>
              <a:t>Multimedia training – recording and editing images, audio, video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670</TotalTime>
  <Words>460</Words>
  <Application>Microsoft Office PowerPoint</Application>
  <PresentationFormat>On-screen Show (4:3)</PresentationFormat>
  <Paragraphs>87</Paragraphs>
  <Slides>28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Local Content</vt:lpstr>
      <vt:lpstr>Shortage of appropriate digital content from/about the Pacific</vt:lpstr>
      <vt:lpstr>Slide 3</vt:lpstr>
      <vt:lpstr>Slide 4</vt:lpstr>
      <vt:lpstr>Slide 5</vt:lpstr>
      <vt:lpstr>Culture and indigenous knowledge</vt:lpstr>
      <vt:lpstr>Some regional partners for local content</vt:lpstr>
      <vt:lpstr>Slide 8</vt:lpstr>
      <vt:lpstr>Culture and indigenous knowledge</vt:lpstr>
      <vt:lpstr>Why local content</vt:lpstr>
      <vt:lpstr>Slide 11</vt:lpstr>
      <vt:lpstr>UNESCO - LINK project</vt:lpstr>
      <vt:lpstr>Canoe is the People</vt:lpstr>
      <vt:lpstr>Marovo Reef and Rainforest, Solomon Islands</vt:lpstr>
      <vt:lpstr>ICTs, media, culture</vt:lpstr>
      <vt:lpstr>ICTs, media, culture</vt:lpstr>
      <vt:lpstr>Modern literacies  include the digital and the visual</vt:lpstr>
      <vt:lpstr>Slide 18</vt:lpstr>
      <vt:lpstr>Modern literacies  include the digital and the visual</vt:lpstr>
      <vt:lpstr>Local content means local production</vt:lpstr>
      <vt:lpstr>Another highly relevant theme linked to the curriculum </vt:lpstr>
      <vt:lpstr>Civic engagement</vt:lpstr>
      <vt:lpstr>These things take time! </vt:lpstr>
      <vt:lpstr>But we can plant a few seeds…</vt:lpstr>
      <vt:lpstr>Local Content Part 1  Creating websites</vt:lpstr>
      <vt:lpstr>Local Content – Part 2</vt:lpstr>
      <vt:lpstr>Local content Part 3</vt:lpstr>
      <vt:lpstr>Local Content  Afternoon Projects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Leeming</dc:creator>
  <cp:lastModifiedBy>Leeming</cp:lastModifiedBy>
  <cp:revision>76</cp:revision>
  <dcterms:created xsi:type="dcterms:W3CDTF">2015-08-04T03:40:32Z</dcterms:created>
  <dcterms:modified xsi:type="dcterms:W3CDTF">2015-08-19T06:47:30Z</dcterms:modified>
</cp:coreProperties>
</file>